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2"/>
  </p:notesMasterIdLst>
  <p:sldIdLst>
    <p:sldId id="265" r:id="rId2"/>
    <p:sldId id="257" r:id="rId3"/>
    <p:sldId id="258" r:id="rId4"/>
    <p:sldId id="259" r:id="rId5"/>
    <p:sldId id="260" r:id="rId6"/>
    <p:sldId id="261" r:id="rId7"/>
    <p:sldId id="262" r:id="rId8"/>
    <p:sldId id="263" r:id="rId9"/>
    <p:sldId id="264" r:id="rId10"/>
    <p:sldId id="256" r:id="rId11"/>
  </p:sldIdLst>
  <p:sldSz cx="12192000" cy="6858000"/>
  <p:notesSz cx="6858000" cy="9144000"/>
  <p:embeddedFontLst>
    <p:embeddedFont>
      <p:font typeface="Manrope" pitchFamily="2"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FIZ AHMAD" initials="HA" lastIdx="1" clrIdx="0">
    <p:extLst>
      <p:ext uri="{19B8F6BF-5375-455C-9EA6-DF929625EA0E}">
        <p15:presenceInfo xmlns:p15="http://schemas.microsoft.com/office/powerpoint/2012/main" userId="HAFIZ AHMA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5F4"/>
    <a:srgbClr val="F08700"/>
    <a:srgbClr val="111E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howGuides="1">
      <p:cViewPr varScale="1">
        <p:scale>
          <a:sx n="79" d="100"/>
          <a:sy n="79" d="100"/>
        </p:scale>
        <p:origin x="773"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94F4A4-BBA4-4769-A669-69056DEC6B83}" type="datetimeFigureOut">
              <a:rPr lang="en-US" smtClean="0"/>
              <a:t>10/24/2025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5AEBCA-1893-408D-A084-4908FEB890B9}" type="slidenum">
              <a:rPr lang="en-US" smtClean="0"/>
              <a:t>‹#›</a:t>
            </a:fld>
            <a:endParaRPr lang="en-US"/>
          </a:p>
        </p:txBody>
      </p:sp>
    </p:spTree>
    <p:extLst>
      <p:ext uri="{BB962C8B-B14F-4D97-AF65-F5344CB8AC3E}">
        <p14:creationId xmlns:p14="http://schemas.microsoft.com/office/powerpoint/2010/main" val="192863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760E5-BBE4-2A0A-DB69-34AA907299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B8A1DF-11D4-359F-407C-85B63C26025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86DB71-8E5A-62CC-AEA6-B3A48268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6C009C-DEBE-87DE-D117-0DFF8F2BDE51}"/>
              </a:ext>
            </a:extLst>
          </p:cNvPr>
          <p:cNvSpPr>
            <a:spLocks noGrp="1"/>
          </p:cNvSpPr>
          <p:nvPr>
            <p:ph type="sldNum" sz="quarter" idx="5"/>
          </p:nvPr>
        </p:nvSpPr>
        <p:spPr/>
        <p:txBody>
          <a:bodyPr/>
          <a:lstStyle/>
          <a:p>
            <a:fld id="{7C5AEBCA-1893-408D-A084-4908FEB890B9}" type="slidenum">
              <a:rPr lang="en-US" smtClean="0"/>
              <a:t>1</a:t>
            </a:fld>
            <a:endParaRPr lang="en-US"/>
          </a:p>
        </p:txBody>
      </p:sp>
    </p:spTree>
    <p:extLst>
      <p:ext uri="{BB962C8B-B14F-4D97-AF65-F5344CB8AC3E}">
        <p14:creationId xmlns:p14="http://schemas.microsoft.com/office/powerpoint/2010/main" val="229624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5AEBCA-1893-408D-A084-4908FEB890B9}" type="slidenum">
              <a:rPr lang="en-US" smtClean="0"/>
              <a:t>10</a:t>
            </a:fld>
            <a:endParaRPr lang="en-US"/>
          </a:p>
        </p:txBody>
      </p:sp>
    </p:spTree>
    <p:extLst>
      <p:ext uri="{BB962C8B-B14F-4D97-AF65-F5344CB8AC3E}">
        <p14:creationId xmlns:p14="http://schemas.microsoft.com/office/powerpoint/2010/main" val="351742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57271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AD7913E6-C8ED-625B-D3F0-7ACC2EB7EB98}"/>
              </a:ext>
            </a:extLst>
          </p:cNvPr>
          <p:cNvSpPr>
            <a:spLocks noGrp="1"/>
          </p:cNvSpPr>
          <p:nvPr>
            <p:ph type="pic" sz="quarter" idx="12"/>
          </p:nvPr>
        </p:nvSpPr>
        <p:spPr>
          <a:xfrm>
            <a:off x="8397327" y="2"/>
            <a:ext cx="3808811" cy="5007569"/>
          </a:xfrm>
          <a:custGeom>
            <a:avLst/>
            <a:gdLst>
              <a:gd name="connsiteX0" fmla="*/ 1507123 w 3808811"/>
              <a:gd name="connsiteY0" fmla="*/ 0 h 5007569"/>
              <a:gd name="connsiteX1" fmla="*/ 3808811 w 3808811"/>
              <a:gd name="connsiteY1" fmla="*/ 0 h 5007569"/>
              <a:gd name="connsiteX2" fmla="*/ 1354467 w 3808811"/>
              <a:gd name="connsiteY2" fmla="*/ 4896268 h 5007569"/>
              <a:gd name="connsiteX3" fmla="*/ 1197950 w 3808811"/>
              <a:gd name="connsiteY3" fmla="*/ 5007569 h 5007569"/>
              <a:gd name="connsiteX4" fmla="*/ 0 w 3808811"/>
              <a:gd name="connsiteY4" fmla="*/ 3029416 h 5007569"/>
              <a:gd name="connsiteX5" fmla="*/ 121201 w 3808811"/>
              <a:gd name="connsiteY5" fmla="*/ 2938782 h 5007569"/>
              <a:gd name="connsiteX6" fmla="*/ 1507123 w 3808811"/>
              <a:gd name="connsiteY6" fmla="*/ 0 h 500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8811" h="5007569">
                <a:moveTo>
                  <a:pt x="1507123" y="0"/>
                </a:moveTo>
                <a:lnTo>
                  <a:pt x="3808811" y="0"/>
                </a:lnTo>
                <a:cubicBezTo>
                  <a:pt x="3808811" y="2003630"/>
                  <a:pt x="2844405" y="3782010"/>
                  <a:pt x="1354467" y="4896268"/>
                </a:cubicBezTo>
                <a:lnTo>
                  <a:pt x="1197950" y="5007569"/>
                </a:lnTo>
                <a:lnTo>
                  <a:pt x="0" y="3029416"/>
                </a:lnTo>
                <a:lnTo>
                  <a:pt x="121201" y="2938782"/>
                </a:lnTo>
                <a:cubicBezTo>
                  <a:pt x="967618" y="2240257"/>
                  <a:pt x="1507123" y="1183133"/>
                  <a:pt x="1507123" y="0"/>
                </a:cubicBezTo>
                <a:close/>
              </a:path>
            </a:pathLst>
          </a:custGeom>
        </p:spPr>
        <p:txBody>
          <a:bodyPr wrap="square">
            <a:noAutofit/>
          </a:bodyPr>
          <a:lstStyle/>
          <a:p>
            <a:endParaRPr lang="en-US"/>
          </a:p>
        </p:txBody>
      </p:sp>
      <p:sp>
        <p:nvSpPr>
          <p:cNvPr id="10" name="Picture Placeholder 9">
            <a:extLst>
              <a:ext uri="{FF2B5EF4-FFF2-40B4-BE49-F238E27FC236}">
                <a16:creationId xmlns:a16="http://schemas.microsoft.com/office/drawing/2014/main" id="{371AB43A-7303-8BCA-98F2-E717E66C838E}"/>
              </a:ext>
            </a:extLst>
          </p:cNvPr>
          <p:cNvSpPr>
            <a:spLocks noGrp="1"/>
          </p:cNvSpPr>
          <p:nvPr>
            <p:ph type="pic" sz="quarter" idx="11"/>
          </p:nvPr>
        </p:nvSpPr>
        <p:spPr>
          <a:xfrm>
            <a:off x="2761763" y="3149152"/>
            <a:ext cx="6668480" cy="2960984"/>
          </a:xfrm>
          <a:custGeom>
            <a:avLst/>
            <a:gdLst>
              <a:gd name="connsiteX0" fmla="*/ 1193035 w 6668480"/>
              <a:gd name="connsiteY0" fmla="*/ 0 h 2960984"/>
              <a:gd name="connsiteX1" fmla="*/ 1204901 w 6668480"/>
              <a:gd name="connsiteY1" fmla="*/ 8873 h 2960984"/>
              <a:gd name="connsiteX2" fmla="*/ 3334241 w 6668480"/>
              <a:gd name="connsiteY2" fmla="*/ 659296 h 2960984"/>
              <a:gd name="connsiteX3" fmla="*/ 5463580 w 6668480"/>
              <a:gd name="connsiteY3" fmla="*/ 8873 h 2960984"/>
              <a:gd name="connsiteX4" fmla="*/ 5475445 w 6668480"/>
              <a:gd name="connsiteY4" fmla="*/ 0 h 2960984"/>
              <a:gd name="connsiteX5" fmla="*/ 6668480 w 6668480"/>
              <a:gd name="connsiteY5" fmla="*/ 1970035 h 2960984"/>
              <a:gd name="connsiteX6" fmla="*/ 6502567 w 6668480"/>
              <a:gd name="connsiteY6" fmla="*/ 2076400 h 2960984"/>
              <a:gd name="connsiteX7" fmla="*/ 3334241 w 6668480"/>
              <a:gd name="connsiteY7" fmla="*/ 2960984 h 2960984"/>
              <a:gd name="connsiteX8" fmla="*/ 165913 w 6668480"/>
              <a:gd name="connsiteY8" fmla="*/ 2076400 h 2960984"/>
              <a:gd name="connsiteX9" fmla="*/ 0 w 6668480"/>
              <a:gd name="connsiteY9" fmla="*/ 1970035 h 296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8480" h="2960984">
                <a:moveTo>
                  <a:pt x="1193035" y="0"/>
                </a:moveTo>
                <a:lnTo>
                  <a:pt x="1204901" y="8873"/>
                </a:lnTo>
                <a:cubicBezTo>
                  <a:pt x="1812734" y="419517"/>
                  <a:pt x="2545486" y="659296"/>
                  <a:pt x="3334241" y="659296"/>
                </a:cubicBezTo>
                <a:cubicBezTo>
                  <a:pt x="4122995" y="659296"/>
                  <a:pt x="4855748" y="419517"/>
                  <a:pt x="5463580" y="8873"/>
                </a:cubicBezTo>
                <a:lnTo>
                  <a:pt x="5475445" y="0"/>
                </a:lnTo>
                <a:lnTo>
                  <a:pt x="6668480" y="1970035"/>
                </a:lnTo>
                <a:lnTo>
                  <a:pt x="6502567" y="2076400"/>
                </a:lnTo>
                <a:cubicBezTo>
                  <a:pt x="5578734" y="2637735"/>
                  <a:pt x="4494236" y="2960984"/>
                  <a:pt x="3334241" y="2960984"/>
                </a:cubicBezTo>
                <a:cubicBezTo>
                  <a:pt x="2174244" y="2960984"/>
                  <a:pt x="1089747" y="2637735"/>
                  <a:pt x="165913" y="2076400"/>
                </a:cubicBezTo>
                <a:lnTo>
                  <a:pt x="0" y="1970035"/>
                </a:lnTo>
                <a:close/>
              </a:path>
            </a:pathLst>
          </a:custGeom>
        </p:spPr>
        <p:txBody>
          <a:bodyPr wrap="square">
            <a:noAutofit/>
          </a:bodyPr>
          <a:lstStyle/>
          <a:p>
            <a:endParaRPr lang="en-US"/>
          </a:p>
        </p:txBody>
      </p:sp>
      <p:sp>
        <p:nvSpPr>
          <p:cNvPr id="7" name="Picture Placeholder 6">
            <a:extLst>
              <a:ext uri="{FF2B5EF4-FFF2-40B4-BE49-F238E27FC236}">
                <a16:creationId xmlns:a16="http://schemas.microsoft.com/office/drawing/2014/main" id="{B66FD7FA-CAB1-A07B-A274-33F7843C4700}"/>
              </a:ext>
            </a:extLst>
          </p:cNvPr>
          <p:cNvSpPr>
            <a:spLocks noGrp="1"/>
          </p:cNvSpPr>
          <p:nvPr>
            <p:ph type="pic" sz="quarter" idx="10"/>
          </p:nvPr>
        </p:nvSpPr>
        <p:spPr>
          <a:xfrm>
            <a:off x="-14135" y="1"/>
            <a:ext cx="3808812" cy="5007569"/>
          </a:xfrm>
          <a:custGeom>
            <a:avLst/>
            <a:gdLst>
              <a:gd name="connsiteX0" fmla="*/ 0 w 3808812"/>
              <a:gd name="connsiteY0" fmla="*/ 0 h 5007569"/>
              <a:gd name="connsiteX1" fmla="*/ 2301689 w 3808812"/>
              <a:gd name="connsiteY1" fmla="*/ 0 h 5007569"/>
              <a:gd name="connsiteX2" fmla="*/ 3687610 w 3808812"/>
              <a:gd name="connsiteY2" fmla="*/ 2938782 h 5007569"/>
              <a:gd name="connsiteX3" fmla="*/ 3808812 w 3808812"/>
              <a:gd name="connsiteY3" fmla="*/ 3029416 h 5007569"/>
              <a:gd name="connsiteX4" fmla="*/ 2610861 w 3808812"/>
              <a:gd name="connsiteY4" fmla="*/ 5007569 h 5007569"/>
              <a:gd name="connsiteX5" fmla="*/ 2454345 w 3808812"/>
              <a:gd name="connsiteY5" fmla="*/ 4896268 h 5007569"/>
              <a:gd name="connsiteX6" fmla="*/ 0 w 3808812"/>
              <a:gd name="connsiteY6" fmla="*/ 0 h 500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8812" h="5007569">
                <a:moveTo>
                  <a:pt x="0" y="0"/>
                </a:moveTo>
                <a:lnTo>
                  <a:pt x="2301689" y="0"/>
                </a:lnTo>
                <a:cubicBezTo>
                  <a:pt x="2301689" y="1183133"/>
                  <a:pt x="2841193" y="2240257"/>
                  <a:pt x="3687610" y="2938782"/>
                </a:cubicBezTo>
                <a:lnTo>
                  <a:pt x="3808812" y="3029416"/>
                </a:lnTo>
                <a:lnTo>
                  <a:pt x="2610861" y="5007569"/>
                </a:lnTo>
                <a:lnTo>
                  <a:pt x="2454345" y="4896268"/>
                </a:lnTo>
                <a:cubicBezTo>
                  <a:pt x="964406" y="3782010"/>
                  <a:pt x="0" y="2003630"/>
                  <a:pt x="0"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384098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5AB0DD0-D865-9940-95E0-8AF85FF3CAE7}"/>
              </a:ext>
            </a:extLst>
          </p:cNvPr>
          <p:cNvSpPr>
            <a:spLocks noGrp="1"/>
          </p:cNvSpPr>
          <p:nvPr>
            <p:ph type="pic" sz="quarter" idx="10"/>
          </p:nvPr>
        </p:nvSpPr>
        <p:spPr>
          <a:xfrm>
            <a:off x="8276168" y="1264901"/>
            <a:ext cx="3915835" cy="4991100"/>
          </a:xfrm>
          <a:custGeom>
            <a:avLst/>
            <a:gdLst>
              <a:gd name="connsiteX0" fmla="*/ 2495550 w 3915835"/>
              <a:gd name="connsiteY0" fmla="*/ 0 h 4991100"/>
              <a:gd name="connsiteX1" fmla="*/ 3890836 w 3915835"/>
              <a:gd name="connsiteY1" fmla="*/ 426201 h 4991100"/>
              <a:gd name="connsiteX2" fmla="*/ 3915835 w 3915835"/>
              <a:gd name="connsiteY2" fmla="*/ 444895 h 4991100"/>
              <a:gd name="connsiteX3" fmla="*/ 3915835 w 3915835"/>
              <a:gd name="connsiteY3" fmla="*/ 4546205 h 4991100"/>
              <a:gd name="connsiteX4" fmla="*/ 3890836 w 3915835"/>
              <a:gd name="connsiteY4" fmla="*/ 4564899 h 4991100"/>
              <a:gd name="connsiteX5" fmla="*/ 2495550 w 3915835"/>
              <a:gd name="connsiteY5" fmla="*/ 4991100 h 4991100"/>
              <a:gd name="connsiteX6" fmla="*/ 0 w 3915835"/>
              <a:gd name="connsiteY6" fmla="*/ 2495550 h 4991100"/>
              <a:gd name="connsiteX7" fmla="*/ 2495550 w 3915835"/>
              <a:gd name="connsiteY7" fmla="*/ 0 h 499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15835" h="4991100">
                <a:moveTo>
                  <a:pt x="2495550" y="0"/>
                </a:moveTo>
                <a:cubicBezTo>
                  <a:pt x="3012395" y="0"/>
                  <a:pt x="3492543" y="157120"/>
                  <a:pt x="3890836" y="426201"/>
                </a:cubicBezTo>
                <a:lnTo>
                  <a:pt x="3915835" y="444895"/>
                </a:lnTo>
                <a:lnTo>
                  <a:pt x="3915835" y="4546205"/>
                </a:lnTo>
                <a:lnTo>
                  <a:pt x="3890836" y="4564899"/>
                </a:lnTo>
                <a:cubicBezTo>
                  <a:pt x="3492543" y="4833981"/>
                  <a:pt x="3012395" y="4991100"/>
                  <a:pt x="2495550" y="4991100"/>
                </a:cubicBezTo>
                <a:cubicBezTo>
                  <a:pt x="1117296" y="4991100"/>
                  <a:pt x="0" y="3873804"/>
                  <a:pt x="0" y="2495550"/>
                </a:cubicBezTo>
                <a:cubicBezTo>
                  <a:pt x="0" y="1117296"/>
                  <a:pt x="1117296" y="0"/>
                  <a:pt x="2495550"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948107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BD97AB5-9A46-01CE-0BA3-62FEBB3479EB}"/>
              </a:ext>
            </a:extLst>
          </p:cNvPr>
          <p:cNvSpPr>
            <a:spLocks noGrp="1"/>
          </p:cNvSpPr>
          <p:nvPr>
            <p:ph type="pic" sz="quarter" idx="10"/>
          </p:nvPr>
        </p:nvSpPr>
        <p:spPr>
          <a:xfrm>
            <a:off x="4672840" y="2674801"/>
            <a:ext cx="2867470" cy="2867465"/>
          </a:xfrm>
          <a:custGeom>
            <a:avLst/>
            <a:gdLst>
              <a:gd name="connsiteX0" fmla="*/ 1433735 w 2867470"/>
              <a:gd name="connsiteY0" fmla="*/ 0 h 2867465"/>
              <a:gd name="connsiteX1" fmla="*/ 2867470 w 2867470"/>
              <a:gd name="connsiteY1" fmla="*/ 1433733 h 2867465"/>
              <a:gd name="connsiteX2" fmla="*/ 1433735 w 2867470"/>
              <a:gd name="connsiteY2" fmla="*/ 2867465 h 2867465"/>
              <a:gd name="connsiteX3" fmla="*/ 0 w 2867470"/>
              <a:gd name="connsiteY3" fmla="*/ 1433733 h 2867465"/>
              <a:gd name="connsiteX4" fmla="*/ 1433735 w 2867470"/>
              <a:gd name="connsiteY4" fmla="*/ 0 h 2867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470" h="2867465">
                <a:moveTo>
                  <a:pt x="1433735" y="0"/>
                </a:moveTo>
                <a:cubicBezTo>
                  <a:pt x="2225565" y="0"/>
                  <a:pt x="2867470" y="641904"/>
                  <a:pt x="2867470" y="1433733"/>
                </a:cubicBezTo>
                <a:cubicBezTo>
                  <a:pt x="2867470" y="2225561"/>
                  <a:pt x="2225565" y="2867465"/>
                  <a:pt x="1433735" y="2867465"/>
                </a:cubicBezTo>
                <a:cubicBezTo>
                  <a:pt x="641905" y="2867465"/>
                  <a:pt x="0" y="2225561"/>
                  <a:pt x="0" y="1433733"/>
                </a:cubicBezTo>
                <a:cubicBezTo>
                  <a:pt x="0" y="641904"/>
                  <a:pt x="641905" y="0"/>
                  <a:pt x="1433735" y="0"/>
                </a:cubicBezTo>
                <a:close/>
              </a:path>
            </a:pathLst>
          </a:custGeom>
        </p:spPr>
        <p:txBody>
          <a:bodyPr wrap="square">
            <a:noAutofit/>
          </a:bodyPr>
          <a:lstStyle/>
          <a:p>
            <a:endParaRPr lang="en-US"/>
          </a:p>
        </p:txBody>
      </p:sp>
    </p:spTree>
    <p:extLst>
      <p:ext uri="{BB962C8B-B14F-4D97-AF65-F5344CB8AC3E}">
        <p14:creationId xmlns:p14="http://schemas.microsoft.com/office/powerpoint/2010/main" val="2032978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DA573B6-B4C9-5EBF-6C40-7CA7A378F768}"/>
              </a:ext>
            </a:extLst>
          </p:cNvPr>
          <p:cNvSpPr>
            <a:spLocks noGrp="1"/>
          </p:cNvSpPr>
          <p:nvPr>
            <p:ph type="pic" sz="quarter" idx="10"/>
          </p:nvPr>
        </p:nvSpPr>
        <p:spPr>
          <a:xfrm>
            <a:off x="-14139" y="1688736"/>
            <a:ext cx="5767238" cy="4371958"/>
          </a:xfrm>
          <a:custGeom>
            <a:avLst/>
            <a:gdLst>
              <a:gd name="connsiteX0" fmla="*/ 0 w 5767238"/>
              <a:gd name="connsiteY0" fmla="*/ 0 h 4371958"/>
              <a:gd name="connsiteX1" fmla="*/ 3581259 w 5767238"/>
              <a:gd name="connsiteY1" fmla="*/ 0 h 4371958"/>
              <a:gd name="connsiteX2" fmla="*/ 5767238 w 5767238"/>
              <a:gd name="connsiteY2" fmla="*/ 2185979 h 4371958"/>
              <a:gd name="connsiteX3" fmla="*/ 3581259 w 5767238"/>
              <a:gd name="connsiteY3" fmla="*/ 4371958 h 4371958"/>
              <a:gd name="connsiteX4" fmla="*/ 0 w 5767238"/>
              <a:gd name="connsiteY4" fmla="*/ 4371957 h 4371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7238" h="4371958">
                <a:moveTo>
                  <a:pt x="0" y="0"/>
                </a:moveTo>
                <a:lnTo>
                  <a:pt x="3581259" y="0"/>
                </a:lnTo>
                <a:cubicBezTo>
                  <a:pt x="4788542" y="0"/>
                  <a:pt x="5767238" y="978696"/>
                  <a:pt x="5767238" y="2185979"/>
                </a:cubicBezTo>
                <a:cubicBezTo>
                  <a:pt x="5767238" y="3393262"/>
                  <a:pt x="4788542" y="4371958"/>
                  <a:pt x="3581259" y="4371958"/>
                </a:cubicBezTo>
                <a:cubicBezTo>
                  <a:pt x="2387506" y="4371958"/>
                  <a:pt x="1193753" y="4371957"/>
                  <a:pt x="0" y="4371957"/>
                </a:cubicBezTo>
                <a:close/>
              </a:path>
            </a:pathLst>
          </a:custGeom>
        </p:spPr>
        <p:txBody>
          <a:bodyPr wrap="square">
            <a:noAutofit/>
          </a:bodyPr>
          <a:lstStyle/>
          <a:p>
            <a:endParaRPr lang="en-US"/>
          </a:p>
        </p:txBody>
      </p:sp>
    </p:spTree>
    <p:extLst>
      <p:ext uri="{BB962C8B-B14F-4D97-AF65-F5344CB8AC3E}">
        <p14:creationId xmlns:p14="http://schemas.microsoft.com/office/powerpoint/2010/main" val="74542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3FDB44A-C06F-27B4-23E8-1CC880763C83}"/>
              </a:ext>
            </a:extLst>
          </p:cNvPr>
          <p:cNvSpPr>
            <a:spLocks noGrp="1"/>
          </p:cNvSpPr>
          <p:nvPr>
            <p:ph type="pic" sz="quarter" idx="11"/>
          </p:nvPr>
        </p:nvSpPr>
        <p:spPr>
          <a:xfrm>
            <a:off x="3234912" y="2001411"/>
            <a:ext cx="2715862" cy="2951599"/>
          </a:xfrm>
          <a:custGeom>
            <a:avLst/>
            <a:gdLst>
              <a:gd name="connsiteX0" fmla="*/ 371611 w 2715862"/>
              <a:gd name="connsiteY0" fmla="*/ 0 h 2951599"/>
              <a:gd name="connsiteX1" fmla="*/ 2344251 w 2715862"/>
              <a:gd name="connsiteY1" fmla="*/ 0 h 2951599"/>
              <a:gd name="connsiteX2" fmla="*/ 2715862 w 2715862"/>
              <a:gd name="connsiteY2" fmla="*/ 371611 h 2951599"/>
              <a:gd name="connsiteX3" fmla="*/ 2715862 w 2715862"/>
              <a:gd name="connsiteY3" fmla="*/ 2579988 h 2951599"/>
              <a:gd name="connsiteX4" fmla="*/ 2344251 w 2715862"/>
              <a:gd name="connsiteY4" fmla="*/ 2951599 h 2951599"/>
              <a:gd name="connsiteX5" fmla="*/ 371611 w 2715862"/>
              <a:gd name="connsiteY5" fmla="*/ 2951599 h 2951599"/>
              <a:gd name="connsiteX6" fmla="*/ 0 w 2715862"/>
              <a:gd name="connsiteY6" fmla="*/ 2579988 h 2951599"/>
              <a:gd name="connsiteX7" fmla="*/ 0 w 2715862"/>
              <a:gd name="connsiteY7" fmla="*/ 371611 h 2951599"/>
              <a:gd name="connsiteX8" fmla="*/ 371611 w 2715862"/>
              <a:gd name="connsiteY8" fmla="*/ 0 h 2951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5862" h="2951599">
                <a:moveTo>
                  <a:pt x="371611" y="0"/>
                </a:moveTo>
                <a:lnTo>
                  <a:pt x="2344251" y="0"/>
                </a:lnTo>
                <a:cubicBezTo>
                  <a:pt x="2549486" y="0"/>
                  <a:pt x="2715862" y="166376"/>
                  <a:pt x="2715862" y="371611"/>
                </a:cubicBezTo>
                <a:lnTo>
                  <a:pt x="2715862" y="2579988"/>
                </a:lnTo>
                <a:cubicBezTo>
                  <a:pt x="2715862" y="2785223"/>
                  <a:pt x="2549486" y="2951599"/>
                  <a:pt x="2344251" y="2951599"/>
                </a:cubicBezTo>
                <a:lnTo>
                  <a:pt x="371611" y="2951599"/>
                </a:lnTo>
                <a:cubicBezTo>
                  <a:pt x="166376" y="2951599"/>
                  <a:pt x="0" y="2785223"/>
                  <a:pt x="0" y="2579988"/>
                </a:cubicBezTo>
                <a:lnTo>
                  <a:pt x="0" y="371611"/>
                </a:lnTo>
                <a:cubicBezTo>
                  <a:pt x="0" y="166376"/>
                  <a:pt x="166376" y="0"/>
                  <a:pt x="371611" y="0"/>
                </a:cubicBezTo>
                <a:close/>
              </a:path>
            </a:pathLst>
          </a:custGeom>
        </p:spPr>
        <p:txBody>
          <a:bodyPr wrap="square">
            <a:noAutofit/>
          </a:bodyPr>
          <a:lstStyle/>
          <a:p>
            <a:endParaRPr lang="en-US"/>
          </a:p>
        </p:txBody>
      </p:sp>
      <p:sp>
        <p:nvSpPr>
          <p:cNvPr id="7" name="Picture Placeholder 6">
            <a:extLst>
              <a:ext uri="{FF2B5EF4-FFF2-40B4-BE49-F238E27FC236}">
                <a16:creationId xmlns:a16="http://schemas.microsoft.com/office/drawing/2014/main" id="{E452A792-9412-478B-E545-8FE4F57EAA3A}"/>
              </a:ext>
            </a:extLst>
          </p:cNvPr>
          <p:cNvSpPr>
            <a:spLocks noGrp="1"/>
          </p:cNvSpPr>
          <p:nvPr>
            <p:ph type="pic" sz="quarter" idx="12"/>
          </p:nvPr>
        </p:nvSpPr>
        <p:spPr>
          <a:xfrm>
            <a:off x="6241223" y="2001411"/>
            <a:ext cx="2715862" cy="2951599"/>
          </a:xfrm>
          <a:custGeom>
            <a:avLst/>
            <a:gdLst>
              <a:gd name="connsiteX0" fmla="*/ 371611 w 2715862"/>
              <a:gd name="connsiteY0" fmla="*/ 0 h 2951599"/>
              <a:gd name="connsiteX1" fmla="*/ 2344251 w 2715862"/>
              <a:gd name="connsiteY1" fmla="*/ 0 h 2951599"/>
              <a:gd name="connsiteX2" fmla="*/ 2715862 w 2715862"/>
              <a:gd name="connsiteY2" fmla="*/ 371611 h 2951599"/>
              <a:gd name="connsiteX3" fmla="*/ 2715862 w 2715862"/>
              <a:gd name="connsiteY3" fmla="*/ 2579988 h 2951599"/>
              <a:gd name="connsiteX4" fmla="*/ 2344251 w 2715862"/>
              <a:gd name="connsiteY4" fmla="*/ 2951599 h 2951599"/>
              <a:gd name="connsiteX5" fmla="*/ 371611 w 2715862"/>
              <a:gd name="connsiteY5" fmla="*/ 2951599 h 2951599"/>
              <a:gd name="connsiteX6" fmla="*/ 0 w 2715862"/>
              <a:gd name="connsiteY6" fmla="*/ 2579988 h 2951599"/>
              <a:gd name="connsiteX7" fmla="*/ 0 w 2715862"/>
              <a:gd name="connsiteY7" fmla="*/ 371611 h 2951599"/>
              <a:gd name="connsiteX8" fmla="*/ 371611 w 2715862"/>
              <a:gd name="connsiteY8" fmla="*/ 0 h 2951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5862" h="2951599">
                <a:moveTo>
                  <a:pt x="371611" y="0"/>
                </a:moveTo>
                <a:lnTo>
                  <a:pt x="2344251" y="0"/>
                </a:lnTo>
                <a:cubicBezTo>
                  <a:pt x="2549486" y="0"/>
                  <a:pt x="2715862" y="166376"/>
                  <a:pt x="2715862" y="371611"/>
                </a:cubicBezTo>
                <a:lnTo>
                  <a:pt x="2715862" y="2579988"/>
                </a:lnTo>
                <a:cubicBezTo>
                  <a:pt x="2715862" y="2785223"/>
                  <a:pt x="2549486" y="2951599"/>
                  <a:pt x="2344251" y="2951599"/>
                </a:cubicBezTo>
                <a:lnTo>
                  <a:pt x="371611" y="2951599"/>
                </a:lnTo>
                <a:cubicBezTo>
                  <a:pt x="166376" y="2951599"/>
                  <a:pt x="0" y="2785223"/>
                  <a:pt x="0" y="2579988"/>
                </a:cubicBezTo>
                <a:lnTo>
                  <a:pt x="0" y="371611"/>
                </a:lnTo>
                <a:cubicBezTo>
                  <a:pt x="0" y="166376"/>
                  <a:pt x="166376" y="0"/>
                  <a:pt x="371611" y="0"/>
                </a:cubicBezTo>
                <a:close/>
              </a:path>
            </a:pathLst>
          </a:custGeom>
        </p:spPr>
        <p:txBody>
          <a:bodyPr wrap="square">
            <a:noAutofit/>
          </a:bodyPr>
          <a:lstStyle/>
          <a:p>
            <a:endParaRPr lang="en-US"/>
          </a:p>
        </p:txBody>
      </p:sp>
      <p:sp>
        <p:nvSpPr>
          <p:cNvPr id="8" name="Picture Placeholder 7">
            <a:extLst>
              <a:ext uri="{FF2B5EF4-FFF2-40B4-BE49-F238E27FC236}">
                <a16:creationId xmlns:a16="http://schemas.microsoft.com/office/drawing/2014/main" id="{82B9161F-A152-3D84-1115-B877F61003E3}"/>
              </a:ext>
            </a:extLst>
          </p:cNvPr>
          <p:cNvSpPr>
            <a:spLocks noGrp="1"/>
          </p:cNvSpPr>
          <p:nvPr>
            <p:ph type="pic" sz="quarter" idx="13"/>
          </p:nvPr>
        </p:nvSpPr>
        <p:spPr>
          <a:xfrm>
            <a:off x="9247536" y="2001411"/>
            <a:ext cx="2715862" cy="2951599"/>
          </a:xfrm>
          <a:custGeom>
            <a:avLst/>
            <a:gdLst>
              <a:gd name="connsiteX0" fmla="*/ 371611 w 2715862"/>
              <a:gd name="connsiteY0" fmla="*/ 0 h 2951599"/>
              <a:gd name="connsiteX1" fmla="*/ 2344251 w 2715862"/>
              <a:gd name="connsiteY1" fmla="*/ 0 h 2951599"/>
              <a:gd name="connsiteX2" fmla="*/ 2715862 w 2715862"/>
              <a:gd name="connsiteY2" fmla="*/ 371611 h 2951599"/>
              <a:gd name="connsiteX3" fmla="*/ 2715862 w 2715862"/>
              <a:gd name="connsiteY3" fmla="*/ 2579988 h 2951599"/>
              <a:gd name="connsiteX4" fmla="*/ 2344251 w 2715862"/>
              <a:gd name="connsiteY4" fmla="*/ 2951599 h 2951599"/>
              <a:gd name="connsiteX5" fmla="*/ 371611 w 2715862"/>
              <a:gd name="connsiteY5" fmla="*/ 2951599 h 2951599"/>
              <a:gd name="connsiteX6" fmla="*/ 0 w 2715862"/>
              <a:gd name="connsiteY6" fmla="*/ 2579988 h 2951599"/>
              <a:gd name="connsiteX7" fmla="*/ 0 w 2715862"/>
              <a:gd name="connsiteY7" fmla="*/ 371611 h 2951599"/>
              <a:gd name="connsiteX8" fmla="*/ 371611 w 2715862"/>
              <a:gd name="connsiteY8" fmla="*/ 0 h 2951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5862" h="2951599">
                <a:moveTo>
                  <a:pt x="371611" y="0"/>
                </a:moveTo>
                <a:lnTo>
                  <a:pt x="2344251" y="0"/>
                </a:lnTo>
                <a:cubicBezTo>
                  <a:pt x="2549486" y="0"/>
                  <a:pt x="2715862" y="166376"/>
                  <a:pt x="2715862" y="371611"/>
                </a:cubicBezTo>
                <a:lnTo>
                  <a:pt x="2715862" y="2579988"/>
                </a:lnTo>
                <a:cubicBezTo>
                  <a:pt x="2715862" y="2785223"/>
                  <a:pt x="2549486" y="2951599"/>
                  <a:pt x="2344251" y="2951599"/>
                </a:cubicBezTo>
                <a:lnTo>
                  <a:pt x="371611" y="2951599"/>
                </a:lnTo>
                <a:cubicBezTo>
                  <a:pt x="166376" y="2951599"/>
                  <a:pt x="0" y="2785223"/>
                  <a:pt x="0" y="2579988"/>
                </a:cubicBezTo>
                <a:lnTo>
                  <a:pt x="0" y="371611"/>
                </a:lnTo>
                <a:cubicBezTo>
                  <a:pt x="0" y="166376"/>
                  <a:pt x="166376" y="0"/>
                  <a:pt x="371611" y="0"/>
                </a:cubicBezTo>
                <a:close/>
              </a:path>
            </a:pathLst>
          </a:custGeom>
        </p:spPr>
        <p:txBody>
          <a:bodyPr wrap="square">
            <a:noAutofit/>
          </a:bodyPr>
          <a:lstStyle/>
          <a:p>
            <a:endParaRPr lang="en-US"/>
          </a:p>
        </p:txBody>
      </p:sp>
      <p:sp>
        <p:nvSpPr>
          <p:cNvPr id="5" name="Picture Placeholder 4">
            <a:extLst>
              <a:ext uri="{FF2B5EF4-FFF2-40B4-BE49-F238E27FC236}">
                <a16:creationId xmlns:a16="http://schemas.microsoft.com/office/drawing/2014/main" id="{583AF01E-8035-4DC3-16EC-FDFE9DC87429}"/>
              </a:ext>
            </a:extLst>
          </p:cNvPr>
          <p:cNvSpPr>
            <a:spLocks noGrp="1"/>
          </p:cNvSpPr>
          <p:nvPr>
            <p:ph type="pic" sz="quarter" idx="10"/>
          </p:nvPr>
        </p:nvSpPr>
        <p:spPr>
          <a:xfrm>
            <a:off x="228600" y="2001411"/>
            <a:ext cx="2715862" cy="2951599"/>
          </a:xfrm>
          <a:custGeom>
            <a:avLst/>
            <a:gdLst>
              <a:gd name="connsiteX0" fmla="*/ 371611 w 2715862"/>
              <a:gd name="connsiteY0" fmla="*/ 0 h 2951599"/>
              <a:gd name="connsiteX1" fmla="*/ 2344251 w 2715862"/>
              <a:gd name="connsiteY1" fmla="*/ 0 h 2951599"/>
              <a:gd name="connsiteX2" fmla="*/ 2715862 w 2715862"/>
              <a:gd name="connsiteY2" fmla="*/ 371611 h 2951599"/>
              <a:gd name="connsiteX3" fmla="*/ 2715862 w 2715862"/>
              <a:gd name="connsiteY3" fmla="*/ 2579988 h 2951599"/>
              <a:gd name="connsiteX4" fmla="*/ 2344251 w 2715862"/>
              <a:gd name="connsiteY4" fmla="*/ 2951599 h 2951599"/>
              <a:gd name="connsiteX5" fmla="*/ 371611 w 2715862"/>
              <a:gd name="connsiteY5" fmla="*/ 2951599 h 2951599"/>
              <a:gd name="connsiteX6" fmla="*/ 0 w 2715862"/>
              <a:gd name="connsiteY6" fmla="*/ 2579988 h 2951599"/>
              <a:gd name="connsiteX7" fmla="*/ 0 w 2715862"/>
              <a:gd name="connsiteY7" fmla="*/ 371611 h 2951599"/>
              <a:gd name="connsiteX8" fmla="*/ 371611 w 2715862"/>
              <a:gd name="connsiteY8" fmla="*/ 0 h 2951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5862" h="2951599">
                <a:moveTo>
                  <a:pt x="371611" y="0"/>
                </a:moveTo>
                <a:lnTo>
                  <a:pt x="2344251" y="0"/>
                </a:lnTo>
                <a:cubicBezTo>
                  <a:pt x="2549486" y="0"/>
                  <a:pt x="2715862" y="166376"/>
                  <a:pt x="2715862" y="371611"/>
                </a:cubicBezTo>
                <a:lnTo>
                  <a:pt x="2715862" y="2579988"/>
                </a:lnTo>
                <a:cubicBezTo>
                  <a:pt x="2715862" y="2785223"/>
                  <a:pt x="2549486" y="2951599"/>
                  <a:pt x="2344251" y="2951599"/>
                </a:cubicBezTo>
                <a:lnTo>
                  <a:pt x="371611" y="2951599"/>
                </a:lnTo>
                <a:cubicBezTo>
                  <a:pt x="166376" y="2951599"/>
                  <a:pt x="0" y="2785223"/>
                  <a:pt x="0" y="2579988"/>
                </a:cubicBezTo>
                <a:lnTo>
                  <a:pt x="0" y="371611"/>
                </a:lnTo>
                <a:cubicBezTo>
                  <a:pt x="0" y="166376"/>
                  <a:pt x="166376" y="0"/>
                  <a:pt x="371611" y="0"/>
                </a:cubicBezTo>
                <a:close/>
              </a:path>
            </a:pathLst>
          </a:custGeom>
        </p:spPr>
        <p:txBody>
          <a:bodyPr wrap="square">
            <a:noAutofit/>
          </a:bodyPr>
          <a:lstStyle/>
          <a:p>
            <a:endParaRPr lang="en-US"/>
          </a:p>
        </p:txBody>
      </p:sp>
    </p:spTree>
    <p:extLst>
      <p:ext uri="{BB962C8B-B14F-4D97-AF65-F5344CB8AC3E}">
        <p14:creationId xmlns:p14="http://schemas.microsoft.com/office/powerpoint/2010/main" val="27739995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3025152"/>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36" userDrawn="1">
          <p15:clr>
            <a:srgbClr val="F26B43"/>
          </p15:clr>
        </p15:guide>
        <p15:guide id="3" pos="7536" userDrawn="1">
          <p15:clr>
            <a:srgbClr val="F26B43"/>
          </p15:clr>
        </p15:guide>
        <p15:guide id="4" pos="144" userDrawn="1">
          <p15:clr>
            <a:srgbClr val="F26B43"/>
          </p15:clr>
        </p15:guide>
        <p15:guide id="5" orient="horz" pos="144" userDrawn="1">
          <p15:clr>
            <a:srgbClr val="F26B43"/>
          </p15:clr>
        </p15:guide>
        <p15:guide id="6" orient="horz" pos="4176" userDrawn="1">
          <p15:clr>
            <a:srgbClr val="F26B43"/>
          </p15:clr>
        </p15:guide>
        <p15:guide id="7" pos="384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hyperlink" Target="http://www.nayyerindustries.com/" TargetMode="External"/><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www.nmgeosynthetic.com/" TargetMode="External"/><Relationship Id="rId11" Type="http://schemas.openxmlformats.org/officeDocument/2006/relationships/image" Target="../media/image8.png"/><Relationship Id="rId5" Type="http://schemas.openxmlformats.org/officeDocument/2006/relationships/image" Target="../media/image3.jpg"/><Relationship Id="rId10" Type="http://schemas.openxmlformats.org/officeDocument/2006/relationships/image" Target="../media/image7.svg"/><Relationship Id="rId4" Type="http://schemas.openxmlformats.org/officeDocument/2006/relationships/image" Target="../media/image2.jpg"/><Relationship Id="rId9" Type="http://schemas.openxmlformats.org/officeDocument/2006/relationships/image" Target="../media/image6.pn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webp"/><Relationship Id="rId7" Type="http://schemas.openxmlformats.org/officeDocument/2006/relationships/image" Target="../media/image22.sv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image" Target="../media/image24.sv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webp"/><Relationship Id="rId7" Type="http://schemas.openxmlformats.org/officeDocument/2006/relationships/image" Target="../media/image30.sv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29.png"/><Relationship Id="rId11" Type="http://schemas.openxmlformats.org/officeDocument/2006/relationships/image" Target="../media/image34.svg"/><Relationship Id="rId5" Type="http://schemas.openxmlformats.org/officeDocument/2006/relationships/image" Target="../media/image28.sv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sv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svg"/><Relationship Id="rId3" Type="http://schemas.openxmlformats.org/officeDocument/2006/relationships/image" Target="../media/image39.jpeg"/><Relationship Id="rId7" Type="http://schemas.openxmlformats.org/officeDocument/2006/relationships/hyperlink" Target="http://www.nmgeosynthetic.com/" TargetMode="External"/><Relationship Id="rId12"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7.svg"/><Relationship Id="rId5" Type="http://schemas.openxmlformats.org/officeDocument/2006/relationships/image" Target="../media/image41.webp"/><Relationship Id="rId10" Type="http://schemas.openxmlformats.org/officeDocument/2006/relationships/image" Target="../media/image6.png"/><Relationship Id="rId4" Type="http://schemas.openxmlformats.org/officeDocument/2006/relationships/image" Target="../media/image40.webp"/><Relationship Id="rId9" Type="http://schemas.openxmlformats.org/officeDocument/2006/relationships/image" Target="../media/image5.svg"/><Relationship Id="rId14" Type="http://schemas.openxmlformats.org/officeDocument/2006/relationships/hyperlink" Target="http://www.nayyerindustr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69E42-9197-C66E-9A61-B54628FD66DE}"/>
            </a:ext>
          </a:extLst>
        </p:cNvPr>
        <p:cNvGrpSpPr/>
        <p:nvPr/>
      </p:nvGrpSpPr>
      <p:grpSpPr>
        <a:xfrm>
          <a:off x="0" y="0"/>
          <a:ext cx="0" cy="0"/>
          <a:chOff x="0" y="0"/>
          <a:chExt cx="0" cy="0"/>
        </a:xfrm>
      </p:grpSpPr>
      <p:pic>
        <p:nvPicPr>
          <p:cNvPr id="95" name="Picture Placeholder 94">
            <a:extLst>
              <a:ext uri="{FF2B5EF4-FFF2-40B4-BE49-F238E27FC236}">
                <a16:creationId xmlns:a16="http://schemas.microsoft.com/office/drawing/2014/main" id="{FBF82403-3C1A-D8F5-A80D-EC996086F8C6}"/>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1813" r="21813"/>
          <a:stretch>
            <a:fillRect/>
          </a:stretch>
        </p:blipFill>
        <p:spPr/>
      </p:pic>
      <p:pic>
        <p:nvPicPr>
          <p:cNvPr id="99" name="Picture Placeholder 98">
            <a:extLst>
              <a:ext uri="{FF2B5EF4-FFF2-40B4-BE49-F238E27FC236}">
                <a16:creationId xmlns:a16="http://schemas.microsoft.com/office/drawing/2014/main" id="{F5E721F5-C92F-D6C1-CCAA-27055F20F0B3}"/>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20538" t="-348" r="10157" b="38799"/>
          <a:stretch>
            <a:fillRect/>
          </a:stretch>
        </p:blipFill>
        <p:spPr>
          <a:xfrm>
            <a:off x="2761763" y="3149152"/>
            <a:ext cx="6668480" cy="2960984"/>
          </a:xfrm>
        </p:spPr>
      </p:pic>
      <p:pic>
        <p:nvPicPr>
          <p:cNvPr id="97" name="Picture Placeholder 96">
            <a:extLst>
              <a:ext uri="{FF2B5EF4-FFF2-40B4-BE49-F238E27FC236}">
                <a16:creationId xmlns:a16="http://schemas.microsoft.com/office/drawing/2014/main" id="{EC613FCB-F0B3-7AD8-EDD8-C8E46AF216DA}"/>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21477" r="21477"/>
          <a:stretch>
            <a:fillRect/>
          </a:stretch>
        </p:blipFill>
        <p:spPr/>
      </p:pic>
      <p:sp>
        <p:nvSpPr>
          <p:cNvPr id="16" name="Freeform: Shape 15">
            <a:extLst>
              <a:ext uri="{FF2B5EF4-FFF2-40B4-BE49-F238E27FC236}">
                <a16:creationId xmlns:a16="http://schemas.microsoft.com/office/drawing/2014/main" id="{ECF43F3C-CBA5-3189-5D06-3E02B2CBF1E1}"/>
              </a:ext>
            </a:extLst>
          </p:cNvPr>
          <p:cNvSpPr/>
          <p:nvPr/>
        </p:nvSpPr>
        <p:spPr>
          <a:xfrm>
            <a:off x="8397326" y="1"/>
            <a:ext cx="3808811" cy="5007569"/>
          </a:xfrm>
          <a:custGeom>
            <a:avLst/>
            <a:gdLst>
              <a:gd name="connsiteX0" fmla="*/ 1308633 w 3307187"/>
              <a:gd name="connsiteY0" fmla="*/ 0 h 4348068"/>
              <a:gd name="connsiteX1" fmla="*/ 3307187 w 3307187"/>
              <a:gd name="connsiteY1" fmla="*/ 0 h 4348068"/>
              <a:gd name="connsiteX2" fmla="*/ 1176082 w 3307187"/>
              <a:gd name="connsiteY2" fmla="*/ 4251425 h 4348068"/>
              <a:gd name="connsiteX3" fmla="*/ 1040179 w 3307187"/>
              <a:gd name="connsiteY3" fmla="*/ 4348068 h 4348068"/>
              <a:gd name="connsiteX4" fmla="*/ 0 w 3307187"/>
              <a:gd name="connsiteY4" fmla="*/ 2630439 h 4348068"/>
              <a:gd name="connsiteX5" fmla="*/ 105239 w 3307187"/>
              <a:gd name="connsiteY5" fmla="*/ 2551742 h 4348068"/>
              <a:gd name="connsiteX6" fmla="*/ 1308633 w 3307187"/>
              <a:gd name="connsiteY6" fmla="*/ 0 h 434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07187" h="4348068">
                <a:moveTo>
                  <a:pt x="1308633" y="0"/>
                </a:moveTo>
                <a:lnTo>
                  <a:pt x="3307187" y="0"/>
                </a:lnTo>
                <a:cubicBezTo>
                  <a:pt x="3307187" y="1739750"/>
                  <a:pt x="2469794" y="3283916"/>
                  <a:pt x="1176082" y="4251425"/>
                </a:cubicBezTo>
                <a:lnTo>
                  <a:pt x="1040179" y="4348068"/>
                </a:lnTo>
                <a:lnTo>
                  <a:pt x="0" y="2630439"/>
                </a:lnTo>
                <a:lnTo>
                  <a:pt x="105239" y="2551742"/>
                </a:lnTo>
                <a:cubicBezTo>
                  <a:pt x="840182" y="1945213"/>
                  <a:pt x="1308633" y="1027313"/>
                  <a:pt x="1308633" y="0"/>
                </a:cubicBezTo>
                <a:close/>
              </a:path>
            </a:pathLst>
          </a:cu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5" name="Freeform: Shape 14">
            <a:extLst>
              <a:ext uri="{FF2B5EF4-FFF2-40B4-BE49-F238E27FC236}">
                <a16:creationId xmlns:a16="http://schemas.microsoft.com/office/drawing/2014/main" id="{CC2B807B-8F4C-7CB1-B4CE-6B673B0DC1D0}"/>
              </a:ext>
            </a:extLst>
          </p:cNvPr>
          <p:cNvSpPr/>
          <p:nvPr/>
        </p:nvSpPr>
        <p:spPr>
          <a:xfrm>
            <a:off x="-14135" y="1"/>
            <a:ext cx="3808812" cy="5007569"/>
          </a:xfrm>
          <a:custGeom>
            <a:avLst/>
            <a:gdLst>
              <a:gd name="connsiteX0" fmla="*/ 0 w 3307188"/>
              <a:gd name="connsiteY0" fmla="*/ 0 h 4348068"/>
              <a:gd name="connsiteX1" fmla="*/ 1998554 w 3307188"/>
              <a:gd name="connsiteY1" fmla="*/ 0 h 4348068"/>
              <a:gd name="connsiteX2" fmla="*/ 3201948 w 3307188"/>
              <a:gd name="connsiteY2" fmla="*/ 2551742 h 4348068"/>
              <a:gd name="connsiteX3" fmla="*/ 3307188 w 3307188"/>
              <a:gd name="connsiteY3" fmla="*/ 2630439 h 4348068"/>
              <a:gd name="connsiteX4" fmla="*/ 2267008 w 3307188"/>
              <a:gd name="connsiteY4" fmla="*/ 4348068 h 4348068"/>
              <a:gd name="connsiteX5" fmla="*/ 2131105 w 3307188"/>
              <a:gd name="connsiteY5" fmla="*/ 4251425 h 4348068"/>
              <a:gd name="connsiteX6" fmla="*/ 0 w 3307188"/>
              <a:gd name="connsiteY6" fmla="*/ 0 h 434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07188" h="4348068">
                <a:moveTo>
                  <a:pt x="0" y="0"/>
                </a:moveTo>
                <a:lnTo>
                  <a:pt x="1998554" y="0"/>
                </a:lnTo>
                <a:cubicBezTo>
                  <a:pt x="1998554" y="1027313"/>
                  <a:pt x="2467005" y="1945213"/>
                  <a:pt x="3201948" y="2551742"/>
                </a:cubicBezTo>
                <a:lnTo>
                  <a:pt x="3307188" y="2630439"/>
                </a:lnTo>
                <a:lnTo>
                  <a:pt x="2267008" y="4348068"/>
                </a:lnTo>
                <a:lnTo>
                  <a:pt x="2131105" y="4251425"/>
                </a:lnTo>
                <a:cubicBezTo>
                  <a:pt x="837393" y="3283916"/>
                  <a:pt x="0" y="1739750"/>
                  <a:pt x="0" y="0"/>
                </a:cubicBezTo>
                <a:close/>
              </a:path>
            </a:pathLst>
          </a:cu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9" name="Freeform: Shape 18">
            <a:extLst>
              <a:ext uri="{FF2B5EF4-FFF2-40B4-BE49-F238E27FC236}">
                <a16:creationId xmlns:a16="http://schemas.microsoft.com/office/drawing/2014/main" id="{1E864B08-47F6-6C65-9139-BED2E07AE9D5}"/>
              </a:ext>
            </a:extLst>
          </p:cNvPr>
          <p:cNvSpPr/>
          <p:nvPr/>
        </p:nvSpPr>
        <p:spPr>
          <a:xfrm>
            <a:off x="2761762" y="3149152"/>
            <a:ext cx="6668480" cy="2960984"/>
          </a:xfrm>
          <a:custGeom>
            <a:avLst/>
            <a:gdLst>
              <a:gd name="connsiteX0" fmla="*/ 1035911 w 5790235"/>
              <a:gd name="connsiteY0" fmla="*/ 0 h 2571020"/>
              <a:gd name="connsiteX1" fmla="*/ 1046214 w 5790235"/>
              <a:gd name="connsiteY1" fmla="*/ 7704 h 2571020"/>
              <a:gd name="connsiteX2" fmla="*/ 2895118 w 5790235"/>
              <a:gd name="connsiteY2" fmla="*/ 572466 h 2571020"/>
              <a:gd name="connsiteX3" fmla="*/ 4744021 w 5790235"/>
              <a:gd name="connsiteY3" fmla="*/ 7704 h 2571020"/>
              <a:gd name="connsiteX4" fmla="*/ 4754324 w 5790235"/>
              <a:gd name="connsiteY4" fmla="*/ 0 h 2571020"/>
              <a:gd name="connsiteX5" fmla="*/ 5790235 w 5790235"/>
              <a:gd name="connsiteY5" fmla="*/ 1710580 h 2571020"/>
              <a:gd name="connsiteX6" fmla="*/ 5646173 w 5790235"/>
              <a:gd name="connsiteY6" fmla="*/ 1802936 h 2571020"/>
              <a:gd name="connsiteX7" fmla="*/ 2895118 w 5790235"/>
              <a:gd name="connsiteY7" fmla="*/ 2571020 h 2571020"/>
              <a:gd name="connsiteX8" fmla="*/ 144062 w 5790235"/>
              <a:gd name="connsiteY8" fmla="*/ 1802936 h 2571020"/>
              <a:gd name="connsiteX9" fmla="*/ 0 w 5790235"/>
              <a:gd name="connsiteY9" fmla="*/ 1710580 h 2571020"/>
              <a:gd name="connsiteX10" fmla="*/ 1035911 w 5790235"/>
              <a:gd name="connsiteY10" fmla="*/ 0 h 2571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90235" h="2571020">
                <a:moveTo>
                  <a:pt x="1035911" y="0"/>
                </a:moveTo>
                <a:lnTo>
                  <a:pt x="1046214" y="7704"/>
                </a:lnTo>
                <a:cubicBezTo>
                  <a:pt x="1573995" y="364266"/>
                  <a:pt x="2210243" y="572466"/>
                  <a:pt x="2895118" y="572466"/>
                </a:cubicBezTo>
                <a:cubicBezTo>
                  <a:pt x="3579993" y="572466"/>
                  <a:pt x="4216241" y="364266"/>
                  <a:pt x="4744021" y="7704"/>
                </a:cubicBezTo>
                <a:lnTo>
                  <a:pt x="4754324" y="0"/>
                </a:lnTo>
                <a:lnTo>
                  <a:pt x="5790235" y="1710580"/>
                </a:lnTo>
                <a:lnTo>
                  <a:pt x="5646173" y="1802936"/>
                </a:lnTo>
                <a:cubicBezTo>
                  <a:pt x="4844009" y="2290343"/>
                  <a:pt x="3902341" y="2571020"/>
                  <a:pt x="2895118" y="2571020"/>
                </a:cubicBezTo>
                <a:cubicBezTo>
                  <a:pt x="1887894" y="2571020"/>
                  <a:pt x="946226" y="2290343"/>
                  <a:pt x="144062" y="1802936"/>
                </a:cubicBezTo>
                <a:lnTo>
                  <a:pt x="0" y="1710580"/>
                </a:lnTo>
                <a:lnTo>
                  <a:pt x="1035911" y="0"/>
                </a:lnTo>
                <a:close/>
              </a:path>
            </a:pathLst>
          </a:cu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0" name="Block Arc 19">
            <a:extLst>
              <a:ext uri="{FF2B5EF4-FFF2-40B4-BE49-F238E27FC236}">
                <a16:creationId xmlns:a16="http://schemas.microsoft.com/office/drawing/2014/main" id="{699E541D-C82E-809E-3F23-152F7307CB87}"/>
              </a:ext>
            </a:extLst>
          </p:cNvPr>
          <p:cNvSpPr/>
          <p:nvPr/>
        </p:nvSpPr>
        <p:spPr>
          <a:xfrm>
            <a:off x="-376136" y="-6472136"/>
            <a:ext cx="12944272" cy="12944272"/>
          </a:xfrm>
          <a:prstGeom prst="blockArc">
            <a:avLst>
              <a:gd name="adj1" fmla="val 21271358"/>
              <a:gd name="adj2" fmla="val 2076268"/>
              <a:gd name="adj3" fmla="val 5830"/>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Block Arc 20">
            <a:extLst>
              <a:ext uri="{FF2B5EF4-FFF2-40B4-BE49-F238E27FC236}">
                <a16:creationId xmlns:a16="http://schemas.microsoft.com/office/drawing/2014/main" id="{5194C2D3-868F-82D5-C729-7DEF4981E147}"/>
              </a:ext>
            </a:extLst>
          </p:cNvPr>
          <p:cNvSpPr/>
          <p:nvPr/>
        </p:nvSpPr>
        <p:spPr>
          <a:xfrm flipH="1">
            <a:off x="-376136" y="-6472136"/>
            <a:ext cx="12944272" cy="12944272"/>
          </a:xfrm>
          <a:prstGeom prst="blockArc">
            <a:avLst>
              <a:gd name="adj1" fmla="val 21271358"/>
              <a:gd name="adj2" fmla="val 2076268"/>
              <a:gd name="adj3" fmla="val 5830"/>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Arc 21">
            <a:extLst>
              <a:ext uri="{FF2B5EF4-FFF2-40B4-BE49-F238E27FC236}">
                <a16:creationId xmlns:a16="http://schemas.microsoft.com/office/drawing/2014/main" id="{9B96D627-9FA4-7F13-FEA4-1AA054D1A055}"/>
              </a:ext>
            </a:extLst>
          </p:cNvPr>
          <p:cNvSpPr/>
          <p:nvPr/>
        </p:nvSpPr>
        <p:spPr>
          <a:xfrm>
            <a:off x="-222560" y="-6318560"/>
            <a:ext cx="12637120" cy="12637120"/>
          </a:xfrm>
          <a:prstGeom prst="arc">
            <a:avLst>
              <a:gd name="adj1" fmla="val 2269697"/>
              <a:gd name="adj2" fmla="val 8605165"/>
            </a:avLst>
          </a:prstGeom>
          <a:ln>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TextBox 28">
            <a:extLst>
              <a:ext uri="{FF2B5EF4-FFF2-40B4-BE49-F238E27FC236}">
                <a16:creationId xmlns:a16="http://schemas.microsoft.com/office/drawing/2014/main" id="{45F16ADA-DF98-0235-319B-70C2C6C78DAA}"/>
              </a:ext>
            </a:extLst>
          </p:cNvPr>
          <p:cNvSpPr txBox="1"/>
          <p:nvPr/>
        </p:nvSpPr>
        <p:spPr>
          <a:xfrm>
            <a:off x="2856216" y="1838162"/>
            <a:ext cx="6472718" cy="769441"/>
          </a:xfrm>
          <a:prstGeom prst="rect">
            <a:avLst/>
          </a:prstGeom>
          <a:noFill/>
        </p:spPr>
        <p:txBody>
          <a:bodyPr wrap="square">
            <a:spAutoFit/>
          </a:bodyPr>
          <a:lstStyle/>
          <a:p>
            <a:pPr algn="ctr"/>
            <a:r>
              <a:rPr lang="en-US" sz="4400" b="1" dirty="0">
                <a:solidFill>
                  <a:schemeClr val="accent1"/>
                </a:solidFill>
              </a:rPr>
              <a:t>Nm Geo Synthetic</a:t>
            </a:r>
          </a:p>
        </p:txBody>
      </p:sp>
      <p:grpSp>
        <p:nvGrpSpPr>
          <p:cNvPr id="59" name="Group 58">
            <a:extLst>
              <a:ext uri="{FF2B5EF4-FFF2-40B4-BE49-F238E27FC236}">
                <a16:creationId xmlns:a16="http://schemas.microsoft.com/office/drawing/2014/main" id="{619CCECE-5E70-C531-1425-BB5309158520}"/>
              </a:ext>
            </a:extLst>
          </p:cNvPr>
          <p:cNvGrpSpPr/>
          <p:nvPr/>
        </p:nvGrpSpPr>
        <p:grpSpPr>
          <a:xfrm>
            <a:off x="-2" y="5660019"/>
            <a:ext cx="3224524" cy="950246"/>
            <a:chOff x="-2" y="5660019"/>
            <a:chExt cx="3224524" cy="950246"/>
          </a:xfrm>
        </p:grpSpPr>
        <p:sp>
          <p:nvSpPr>
            <p:cNvPr id="38" name="Rectangle: Top Corners Rounded 37">
              <a:extLst>
                <a:ext uri="{FF2B5EF4-FFF2-40B4-BE49-F238E27FC236}">
                  <a16:creationId xmlns:a16="http://schemas.microsoft.com/office/drawing/2014/main" id="{0FF2D624-D47B-CD98-D89B-9810C49D3348}"/>
                </a:ext>
              </a:extLst>
            </p:cNvPr>
            <p:cNvSpPr/>
            <p:nvPr/>
          </p:nvSpPr>
          <p:spPr>
            <a:xfrm rot="5400000">
              <a:off x="1137137" y="4522880"/>
              <a:ext cx="950246" cy="3224523"/>
            </a:xfrm>
            <a:prstGeom prst="round2SameRect">
              <a:avLst>
                <a:gd name="adj1" fmla="val 50000"/>
                <a:gd name="adj2" fmla="val 0"/>
              </a:avLst>
            </a:prstGeom>
            <a:solidFill>
              <a:srgbClr val="F6F5F4"/>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3522F15A-B86E-9B36-1F35-9A983B5E4A51}"/>
                </a:ext>
              </a:extLst>
            </p:cNvPr>
            <p:cNvSpPr txBox="1"/>
            <p:nvPr/>
          </p:nvSpPr>
          <p:spPr>
            <a:xfrm>
              <a:off x="228600" y="5712741"/>
              <a:ext cx="2578100" cy="246221"/>
            </a:xfrm>
            <a:prstGeom prst="rect">
              <a:avLst/>
            </a:prstGeom>
            <a:noFill/>
          </p:spPr>
          <p:txBody>
            <a:bodyPr wrap="square">
              <a:spAutoFit/>
            </a:bodyPr>
            <a:lstStyle/>
            <a:p>
              <a:r>
                <a:rPr lang="en-US" sz="1000" b="1" dirty="0">
                  <a:solidFill>
                    <a:schemeClr val="accent1"/>
                  </a:solidFill>
                </a:rPr>
                <a:t>NM Geo Synthetic</a:t>
              </a:r>
            </a:p>
          </p:txBody>
        </p:sp>
        <p:sp>
          <p:nvSpPr>
            <p:cNvPr id="42" name="TextBox 41">
              <a:extLst>
                <a:ext uri="{FF2B5EF4-FFF2-40B4-BE49-F238E27FC236}">
                  <a16:creationId xmlns:a16="http://schemas.microsoft.com/office/drawing/2014/main" id="{103ECCBE-5269-B358-DCE8-DD8A174E1AE0}"/>
                </a:ext>
              </a:extLst>
            </p:cNvPr>
            <p:cNvSpPr txBox="1"/>
            <p:nvPr/>
          </p:nvSpPr>
          <p:spPr>
            <a:xfrm>
              <a:off x="495442" y="5915998"/>
              <a:ext cx="2729080" cy="230832"/>
            </a:xfrm>
            <a:prstGeom prst="rect">
              <a:avLst/>
            </a:prstGeom>
            <a:noFill/>
          </p:spPr>
          <p:txBody>
            <a:bodyPr wrap="square">
              <a:spAutoFit/>
            </a:bodyPr>
            <a:lstStyle/>
            <a:p>
              <a:r>
                <a:rPr lang="en-US" sz="900" dirty="0"/>
                <a:t>12-C, LDA Avenue, Phase-1, Lahore, Pakistan</a:t>
              </a:r>
            </a:p>
          </p:txBody>
        </p:sp>
        <p:sp>
          <p:nvSpPr>
            <p:cNvPr id="43" name="Oval 42">
              <a:extLst>
                <a:ext uri="{FF2B5EF4-FFF2-40B4-BE49-F238E27FC236}">
                  <a16:creationId xmlns:a16="http://schemas.microsoft.com/office/drawing/2014/main" id="{47FD55AF-6BC1-5FFA-CE27-3949C595FEAE}"/>
                </a:ext>
              </a:extLst>
            </p:cNvPr>
            <p:cNvSpPr/>
            <p:nvPr/>
          </p:nvSpPr>
          <p:spPr>
            <a:xfrm>
              <a:off x="325437" y="5946412"/>
              <a:ext cx="170004" cy="17000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001EF2CF-83D7-4D3C-0866-689D8F84B137}"/>
                </a:ext>
              </a:extLst>
            </p:cNvPr>
            <p:cNvSpPr txBox="1"/>
            <p:nvPr/>
          </p:nvSpPr>
          <p:spPr>
            <a:xfrm>
              <a:off x="495442" y="6135142"/>
              <a:ext cx="2729080" cy="230832"/>
            </a:xfrm>
            <a:prstGeom prst="rect">
              <a:avLst/>
            </a:prstGeom>
            <a:noFill/>
          </p:spPr>
          <p:txBody>
            <a:bodyPr wrap="square">
              <a:spAutoFit/>
            </a:bodyPr>
            <a:lstStyle/>
            <a:p>
              <a:r>
                <a:rPr lang="en-US" sz="900" dirty="0"/>
                <a:t>+92 312 9848 849, +92 316 5620 346</a:t>
              </a:r>
            </a:p>
          </p:txBody>
        </p:sp>
        <p:sp>
          <p:nvSpPr>
            <p:cNvPr id="47" name="Oval 46">
              <a:extLst>
                <a:ext uri="{FF2B5EF4-FFF2-40B4-BE49-F238E27FC236}">
                  <a16:creationId xmlns:a16="http://schemas.microsoft.com/office/drawing/2014/main" id="{AC968C90-3E52-8710-E1BE-66F4A18911AE}"/>
                </a:ext>
              </a:extLst>
            </p:cNvPr>
            <p:cNvSpPr/>
            <p:nvPr/>
          </p:nvSpPr>
          <p:spPr>
            <a:xfrm>
              <a:off x="325437" y="6165556"/>
              <a:ext cx="170004" cy="17000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hlinkClick r:id="rId6"/>
              <a:extLst>
                <a:ext uri="{FF2B5EF4-FFF2-40B4-BE49-F238E27FC236}">
                  <a16:creationId xmlns:a16="http://schemas.microsoft.com/office/drawing/2014/main" id="{E601E902-13C0-ED0C-D96A-51A958A41BE3}"/>
                </a:ext>
              </a:extLst>
            </p:cNvPr>
            <p:cNvSpPr txBox="1"/>
            <p:nvPr/>
          </p:nvSpPr>
          <p:spPr>
            <a:xfrm>
              <a:off x="495442" y="6354287"/>
              <a:ext cx="2729080" cy="230832"/>
            </a:xfrm>
            <a:prstGeom prst="rect">
              <a:avLst/>
            </a:prstGeom>
            <a:noFill/>
          </p:spPr>
          <p:txBody>
            <a:bodyPr wrap="square">
              <a:spAutoFit/>
            </a:bodyPr>
            <a:lstStyle/>
            <a:p>
              <a:r>
                <a:rPr lang="en-US" sz="900" dirty="0"/>
                <a:t>www.nmgeosynthetic.com</a:t>
              </a:r>
            </a:p>
          </p:txBody>
        </p:sp>
        <p:sp>
          <p:nvSpPr>
            <p:cNvPr id="50" name="Oval 49">
              <a:hlinkClick r:id="rId6"/>
              <a:extLst>
                <a:ext uri="{FF2B5EF4-FFF2-40B4-BE49-F238E27FC236}">
                  <a16:creationId xmlns:a16="http://schemas.microsoft.com/office/drawing/2014/main" id="{EF833560-22BA-B39B-F7AC-24AE21801821}"/>
                </a:ext>
              </a:extLst>
            </p:cNvPr>
            <p:cNvSpPr/>
            <p:nvPr/>
          </p:nvSpPr>
          <p:spPr>
            <a:xfrm>
              <a:off x="325437" y="6384701"/>
              <a:ext cx="170004" cy="17000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Graphic 53">
              <a:extLst>
                <a:ext uri="{FF2B5EF4-FFF2-40B4-BE49-F238E27FC236}">
                  <a16:creationId xmlns:a16="http://schemas.microsoft.com/office/drawing/2014/main" id="{3D83BF33-F42B-C1B8-6BE6-12AB962C9E44}"/>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l="-145" r="-145"/>
            <a:stretch>
              <a:fillRect/>
            </a:stretch>
          </p:blipFill>
          <p:spPr>
            <a:xfrm>
              <a:off x="364719" y="5985694"/>
              <a:ext cx="91440" cy="91440"/>
            </a:xfrm>
            <a:prstGeom prst="rect">
              <a:avLst/>
            </a:prstGeom>
          </p:spPr>
        </p:pic>
        <p:pic>
          <p:nvPicPr>
            <p:cNvPr id="56" name="Graphic 55">
              <a:extLst>
                <a:ext uri="{FF2B5EF4-FFF2-40B4-BE49-F238E27FC236}">
                  <a16:creationId xmlns:a16="http://schemas.microsoft.com/office/drawing/2014/main" id="{6AE8AE4E-45ED-C8F5-B735-CA4F1BAB0244}"/>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a:stretch>
              <a:fillRect/>
            </a:stretch>
          </p:blipFill>
          <p:spPr>
            <a:xfrm>
              <a:off x="364719" y="6204838"/>
              <a:ext cx="91440" cy="91440"/>
            </a:xfrm>
            <a:prstGeom prst="rect">
              <a:avLst/>
            </a:prstGeom>
          </p:spPr>
        </p:pic>
        <p:pic>
          <p:nvPicPr>
            <p:cNvPr id="58" name="Graphic 57">
              <a:hlinkClick r:id="rId6"/>
              <a:extLst>
                <a:ext uri="{FF2B5EF4-FFF2-40B4-BE49-F238E27FC236}">
                  <a16:creationId xmlns:a16="http://schemas.microsoft.com/office/drawing/2014/main" id="{C9A91F12-39FC-ED42-6ECA-430A0A1690ED}"/>
                </a:ext>
              </a:extLst>
            </p:cNvPr>
            <p:cNvPicPr>
              <a:picLocks noChangeAspect="1"/>
            </p:cNvPicPr>
            <p:nvPr/>
          </p:nvPicPr>
          <p:blipFill rotWithShape="1">
            <a:blip r:embed="rId11">
              <a:extLst>
                <a:ext uri="{96DAC541-7B7A-43D3-8B79-37D633B846F1}">
                  <asvg:svgBlip xmlns:asvg="http://schemas.microsoft.com/office/drawing/2016/SVG/main" r:embed="rId12"/>
                </a:ext>
              </a:extLst>
            </a:blip>
            <a:srcRect/>
            <a:stretch>
              <a:fillRect/>
            </a:stretch>
          </p:blipFill>
          <p:spPr>
            <a:xfrm>
              <a:off x="364719" y="6423983"/>
              <a:ext cx="91440" cy="91440"/>
            </a:xfrm>
            <a:prstGeom prst="rect">
              <a:avLst/>
            </a:prstGeom>
          </p:spPr>
        </p:pic>
      </p:grpSp>
      <p:sp>
        <p:nvSpPr>
          <p:cNvPr id="72" name="Rectangle 71">
            <a:extLst>
              <a:ext uri="{FF2B5EF4-FFF2-40B4-BE49-F238E27FC236}">
                <a16:creationId xmlns:a16="http://schemas.microsoft.com/office/drawing/2014/main" id="{BA2D996F-B11E-4C3D-4AAB-A7BD0A0EA980}"/>
              </a:ext>
            </a:extLst>
          </p:cNvPr>
          <p:cNvSpPr/>
          <p:nvPr/>
        </p:nvSpPr>
        <p:spPr>
          <a:xfrm flipV="1">
            <a:off x="-14136" y="6766560"/>
            <a:ext cx="12206136" cy="914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F485889F-6FA6-B9E7-BE69-FF913D7CD122}"/>
              </a:ext>
            </a:extLst>
          </p:cNvPr>
          <p:cNvGrpSpPr/>
          <p:nvPr/>
        </p:nvGrpSpPr>
        <p:grpSpPr>
          <a:xfrm flipH="1">
            <a:off x="8967476" y="5660019"/>
            <a:ext cx="3224524" cy="950246"/>
            <a:chOff x="-2" y="5660019"/>
            <a:chExt cx="3224524" cy="950246"/>
          </a:xfrm>
        </p:grpSpPr>
        <p:sp>
          <p:nvSpPr>
            <p:cNvPr id="74" name="Rectangle: Top Corners Rounded 73">
              <a:extLst>
                <a:ext uri="{FF2B5EF4-FFF2-40B4-BE49-F238E27FC236}">
                  <a16:creationId xmlns:a16="http://schemas.microsoft.com/office/drawing/2014/main" id="{AFC5AEB5-52C2-94A5-ED2E-7D8385883455}"/>
                </a:ext>
              </a:extLst>
            </p:cNvPr>
            <p:cNvSpPr/>
            <p:nvPr/>
          </p:nvSpPr>
          <p:spPr>
            <a:xfrm rot="5400000">
              <a:off x="1137137" y="4522880"/>
              <a:ext cx="950246" cy="3224523"/>
            </a:xfrm>
            <a:prstGeom prst="round2SameRect">
              <a:avLst>
                <a:gd name="adj1" fmla="val 50000"/>
                <a:gd name="adj2" fmla="val 0"/>
              </a:avLst>
            </a:prstGeom>
            <a:solidFill>
              <a:srgbClr val="F6F5F4"/>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a:extLst>
                <a:ext uri="{FF2B5EF4-FFF2-40B4-BE49-F238E27FC236}">
                  <a16:creationId xmlns:a16="http://schemas.microsoft.com/office/drawing/2014/main" id="{63F32452-9DE5-FD20-D7A1-28A7F3E593EF}"/>
                </a:ext>
              </a:extLst>
            </p:cNvPr>
            <p:cNvSpPr txBox="1"/>
            <p:nvPr/>
          </p:nvSpPr>
          <p:spPr>
            <a:xfrm>
              <a:off x="495442" y="5712741"/>
              <a:ext cx="2578100" cy="246221"/>
            </a:xfrm>
            <a:prstGeom prst="rect">
              <a:avLst/>
            </a:prstGeom>
            <a:noFill/>
          </p:spPr>
          <p:txBody>
            <a:bodyPr wrap="square">
              <a:spAutoFit/>
            </a:bodyPr>
            <a:lstStyle/>
            <a:p>
              <a:pPr algn="r"/>
              <a:r>
                <a:rPr lang="en-US" sz="1000" b="1" dirty="0">
                  <a:solidFill>
                    <a:schemeClr val="accent1"/>
                  </a:solidFill>
                </a:rPr>
                <a:t>Nayyer Industries PVT. LTD.</a:t>
              </a:r>
            </a:p>
          </p:txBody>
        </p:sp>
        <p:sp>
          <p:nvSpPr>
            <p:cNvPr id="76" name="TextBox 75">
              <a:extLst>
                <a:ext uri="{FF2B5EF4-FFF2-40B4-BE49-F238E27FC236}">
                  <a16:creationId xmlns:a16="http://schemas.microsoft.com/office/drawing/2014/main" id="{C011FC0B-331F-BEBF-3544-D3C2EC989C22}"/>
                </a:ext>
              </a:extLst>
            </p:cNvPr>
            <p:cNvSpPr txBox="1"/>
            <p:nvPr/>
          </p:nvSpPr>
          <p:spPr>
            <a:xfrm>
              <a:off x="495442" y="5915998"/>
              <a:ext cx="2729080" cy="230832"/>
            </a:xfrm>
            <a:prstGeom prst="rect">
              <a:avLst/>
            </a:prstGeom>
            <a:noFill/>
          </p:spPr>
          <p:txBody>
            <a:bodyPr wrap="square">
              <a:spAutoFit/>
            </a:bodyPr>
            <a:lstStyle/>
            <a:p>
              <a:pPr algn="r"/>
              <a:r>
                <a:rPr lang="sv-SE" sz="900" dirty="0"/>
                <a:t>21, Block N, Gulberg 2, Lahore, Pakistan</a:t>
              </a:r>
              <a:endParaRPr lang="en-US" sz="900" dirty="0"/>
            </a:p>
          </p:txBody>
        </p:sp>
        <p:sp>
          <p:nvSpPr>
            <p:cNvPr id="77" name="Oval 76">
              <a:extLst>
                <a:ext uri="{FF2B5EF4-FFF2-40B4-BE49-F238E27FC236}">
                  <a16:creationId xmlns:a16="http://schemas.microsoft.com/office/drawing/2014/main" id="{B760FBAB-F93A-9B0B-2819-B379B04CE78A}"/>
                </a:ext>
              </a:extLst>
            </p:cNvPr>
            <p:cNvSpPr/>
            <p:nvPr/>
          </p:nvSpPr>
          <p:spPr>
            <a:xfrm>
              <a:off x="325437" y="5946412"/>
              <a:ext cx="170004" cy="17000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a:extLst>
                <a:ext uri="{FF2B5EF4-FFF2-40B4-BE49-F238E27FC236}">
                  <a16:creationId xmlns:a16="http://schemas.microsoft.com/office/drawing/2014/main" id="{12E47A29-8B06-763F-E184-51DB438D0295}"/>
                </a:ext>
              </a:extLst>
            </p:cNvPr>
            <p:cNvSpPr txBox="1"/>
            <p:nvPr/>
          </p:nvSpPr>
          <p:spPr>
            <a:xfrm>
              <a:off x="495442" y="6135142"/>
              <a:ext cx="2729080" cy="230832"/>
            </a:xfrm>
            <a:prstGeom prst="rect">
              <a:avLst/>
            </a:prstGeom>
            <a:noFill/>
          </p:spPr>
          <p:txBody>
            <a:bodyPr wrap="square">
              <a:spAutoFit/>
            </a:bodyPr>
            <a:lstStyle/>
            <a:p>
              <a:pPr algn="r"/>
              <a:r>
                <a:rPr lang="en-US" sz="900" dirty="0"/>
                <a:t>+92 42 357168068, +92 42 357164379</a:t>
              </a:r>
            </a:p>
          </p:txBody>
        </p:sp>
        <p:sp>
          <p:nvSpPr>
            <p:cNvPr id="79" name="Oval 78">
              <a:extLst>
                <a:ext uri="{FF2B5EF4-FFF2-40B4-BE49-F238E27FC236}">
                  <a16:creationId xmlns:a16="http://schemas.microsoft.com/office/drawing/2014/main" id="{9F731071-2117-A993-8029-6F591B55747C}"/>
                </a:ext>
              </a:extLst>
            </p:cNvPr>
            <p:cNvSpPr/>
            <p:nvPr/>
          </p:nvSpPr>
          <p:spPr>
            <a:xfrm>
              <a:off x="325437" y="6165556"/>
              <a:ext cx="170004" cy="17000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hlinkClick r:id="rId13"/>
              <a:extLst>
                <a:ext uri="{FF2B5EF4-FFF2-40B4-BE49-F238E27FC236}">
                  <a16:creationId xmlns:a16="http://schemas.microsoft.com/office/drawing/2014/main" id="{DAAF6731-D9B4-BAD6-B481-DD4F3C8ED8CD}"/>
                </a:ext>
              </a:extLst>
            </p:cNvPr>
            <p:cNvSpPr txBox="1"/>
            <p:nvPr/>
          </p:nvSpPr>
          <p:spPr>
            <a:xfrm>
              <a:off x="495442" y="6354287"/>
              <a:ext cx="2729080" cy="230832"/>
            </a:xfrm>
            <a:prstGeom prst="rect">
              <a:avLst/>
            </a:prstGeom>
            <a:noFill/>
          </p:spPr>
          <p:txBody>
            <a:bodyPr wrap="square">
              <a:spAutoFit/>
            </a:bodyPr>
            <a:lstStyle/>
            <a:p>
              <a:pPr algn="r"/>
              <a:r>
                <a:rPr lang="en-US" sz="900" dirty="0"/>
                <a:t>www.nayyerindustries.com</a:t>
              </a:r>
            </a:p>
          </p:txBody>
        </p:sp>
        <p:sp>
          <p:nvSpPr>
            <p:cNvPr id="81" name="Oval 80">
              <a:hlinkClick r:id="rId13"/>
              <a:extLst>
                <a:ext uri="{FF2B5EF4-FFF2-40B4-BE49-F238E27FC236}">
                  <a16:creationId xmlns:a16="http://schemas.microsoft.com/office/drawing/2014/main" id="{4F28E941-29D3-1B97-E404-613CCA356158}"/>
                </a:ext>
              </a:extLst>
            </p:cNvPr>
            <p:cNvSpPr/>
            <p:nvPr/>
          </p:nvSpPr>
          <p:spPr>
            <a:xfrm>
              <a:off x="325437" y="6384701"/>
              <a:ext cx="170004" cy="17000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 name="Graphic 81">
              <a:extLst>
                <a:ext uri="{FF2B5EF4-FFF2-40B4-BE49-F238E27FC236}">
                  <a16:creationId xmlns:a16="http://schemas.microsoft.com/office/drawing/2014/main" id="{1320D918-2F03-427C-8A92-E680DD02B704}"/>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l="-145" r="-145"/>
            <a:stretch>
              <a:fillRect/>
            </a:stretch>
          </p:blipFill>
          <p:spPr>
            <a:xfrm>
              <a:off x="364719" y="5985694"/>
              <a:ext cx="91440" cy="91440"/>
            </a:xfrm>
            <a:prstGeom prst="rect">
              <a:avLst/>
            </a:prstGeom>
          </p:spPr>
        </p:pic>
        <p:pic>
          <p:nvPicPr>
            <p:cNvPr id="83" name="Graphic 82">
              <a:extLst>
                <a:ext uri="{FF2B5EF4-FFF2-40B4-BE49-F238E27FC236}">
                  <a16:creationId xmlns:a16="http://schemas.microsoft.com/office/drawing/2014/main" id="{C4A2A168-838E-A67A-0A81-8BC00B69DBD4}"/>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a:stretch>
              <a:fillRect/>
            </a:stretch>
          </p:blipFill>
          <p:spPr>
            <a:xfrm>
              <a:off x="364719" y="6204838"/>
              <a:ext cx="91440" cy="91440"/>
            </a:xfrm>
            <a:prstGeom prst="rect">
              <a:avLst/>
            </a:prstGeom>
          </p:spPr>
        </p:pic>
        <p:pic>
          <p:nvPicPr>
            <p:cNvPr id="84" name="Graphic 83">
              <a:hlinkClick r:id="rId13"/>
              <a:extLst>
                <a:ext uri="{FF2B5EF4-FFF2-40B4-BE49-F238E27FC236}">
                  <a16:creationId xmlns:a16="http://schemas.microsoft.com/office/drawing/2014/main" id="{C3CF9C29-1A0F-4DBF-AF38-B3C5C20F3082}"/>
                </a:ext>
              </a:extLst>
            </p:cNvPr>
            <p:cNvPicPr>
              <a:picLocks noChangeAspect="1"/>
            </p:cNvPicPr>
            <p:nvPr/>
          </p:nvPicPr>
          <p:blipFill rotWithShape="1">
            <a:blip r:embed="rId11">
              <a:extLst>
                <a:ext uri="{96DAC541-7B7A-43D3-8B79-37D633B846F1}">
                  <asvg:svgBlip xmlns:asvg="http://schemas.microsoft.com/office/drawing/2016/SVG/main" r:embed="rId12"/>
                </a:ext>
              </a:extLst>
            </a:blip>
            <a:srcRect/>
            <a:stretch>
              <a:fillRect/>
            </a:stretch>
          </p:blipFill>
          <p:spPr>
            <a:xfrm>
              <a:off x="364719" y="6423983"/>
              <a:ext cx="91440" cy="91440"/>
            </a:xfrm>
            <a:prstGeom prst="rect">
              <a:avLst/>
            </a:prstGeom>
          </p:spPr>
        </p:pic>
      </p:grpSp>
      <p:sp>
        <p:nvSpPr>
          <p:cNvPr id="85" name="Rectangle: Rounded Corners 84">
            <a:extLst>
              <a:ext uri="{FF2B5EF4-FFF2-40B4-BE49-F238E27FC236}">
                <a16:creationId xmlns:a16="http://schemas.microsoft.com/office/drawing/2014/main" id="{EFDDDD42-470A-3E07-C2F5-E9D8E0F77DC1}"/>
              </a:ext>
            </a:extLst>
          </p:cNvPr>
          <p:cNvSpPr/>
          <p:nvPr/>
        </p:nvSpPr>
        <p:spPr>
          <a:xfrm>
            <a:off x="4140200" y="2682875"/>
            <a:ext cx="3911600" cy="400136"/>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B3453887-4DF1-8C27-40A1-87F111C1B4A2}"/>
              </a:ext>
            </a:extLst>
          </p:cNvPr>
          <p:cNvSpPr txBox="1"/>
          <p:nvPr/>
        </p:nvSpPr>
        <p:spPr>
          <a:xfrm>
            <a:off x="4094480" y="2729055"/>
            <a:ext cx="4003040" cy="307777"/>
          </a:xfrm>
          <a:prstGeom prst="rect">
            <a:avLst/>
          </a:prstGeom>
          <a:noFill/>
        </p:spPr>
        <p:txBody>
          <a:bodyPr wrap="square">
            <a:spAutoFit/>
          </a:bodyPr>
          <a:lstStyle/>
          <a:p>
            <a:pPr algn="ctr"/>
            <a:r>
              <a:rPr lang="en-US" sz="1400" b="1" dirty="0">
                <a:solidFill>
                  <a:schemeClr val="accent1"/>
                </a:solidFill>
              </a:rPr>
              <a:t>Strong Foundations, Lasting Solutions</a:t>
            </a:r>
          </a:p>
        </p:txBody>
      </p:sp>
      <p:pic>
        <p:nvPicPr>
          <p:cNvPr id="25" name="Picture 24">
            <a:extLst>
              <a:ext uri="{FF2B5EF4-FFF2-40B4-BE49-F238E27FC236}">
                <a16:creationId xmlns:a16="http://schemas.microsoft.com/office/drawing/2014/main" id="{FBB1A8FA-A68E-1487-455D-AA2CD55D674F}"/>
              </a:ext>
            </a:extLst>
          </p:cNvPr>
          <p:cNvPicPr>
            <a:picLocks noChangeAspect="1"/>
          </p:cNvPicPr>
          <p:nvPr/>
        </p:nvPicPr>
        <p:blipFill>
          <a:blip r:embed="rId14">
            <a:extLst>
              <a:ext uri="{28A0092B-C50C-407E-A947-70E740481C1C}">
                <a14:useLocalDpi xmlns:a14="http://schemas.microsoft.com/office/drawing/2010/main" val="0"/>
              </a:ext>
            </a:extLst>
          </a:blip>
          <a:srcRect l="9906" t="10905" r="9810" b="10905"/>
          <a:stretch>
            <a:fillRect/>
          </a:stretch>
        </p:blipFill>
        <p:spPr>
          <a:xfrm>
            <a:off x="5220403" y="167114"/>
            <a:ext cx="1751194" cy="1705526"/>
          </a:xfrm>
          <a:prstGeom prst="roundRect">
            <a:avLst>
              <a:gd name="adj" fmla="val 50000"/>
            </a:avLst>
          </a:prstGeom>
          <a:ln>
            <a:noFill/>
          </a:ln>
        </p:spPr>
      </p:pic>
    </p:spTree>
    <p:extLst>
      <p:ext uri="{BB962C8B-B14F-4D97-AF65-F5344CB8AC3E}">
        <p14:creationId xmlns:p14="http://schemas.microsoft.com/office/powerpoint/2010/main" val="3660163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Top Corners Rounded 14">
            <a:extLst>
              <a:ext uri="{FF2B5EF4-FFF2-40B4-BE49-F238E27FC236}">
                <a16:creationId xmlns:a16="http://schemas.microsoft.com/office/drawing/2014/main" id="{5023BD08-B95A-804A-4309-3C2072650FDC}"/>
              </a:ext>
            </a:extLst>
          </p:cNvPr>
          <p:cNvSpPr/>
          <p:nvPr/>
        </p:nvSpPr>
        <p:spPr>
          <a:xfrm rot="5400000">
            <a:off x="7511764" y="625372"/>
            <a:ext cx="3036008" cy="5607258"/>
          </a:xfrm>
          <a:prstGeom prst="round2Same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Top Corners Rounded 17">
            <a:extLst>
              <a:ext uri="{FF2B5EF4-FFF2-40B4-BE49-F238E27FC236}">
                <a16:creationId xmlns:a16="http://schemas.microsoft.com/office/drawing/2014/main" id="{9DBEBFFF-B221-B158-4529-7DE77C3CAC40}"/>
              </a:ext>
            </a:extLst>
          </p:cNvPr>
          <p:cNvSpPr/>
          <p:nvPr/>
        </p:nvSpPr>
        <p:spPr>
          <a:xfrm rot="5400000">
            <a:off x="7500870" y="625372"/>
            <a:ext cx="2681781" cy="5607258"/>
          </a:xfrm>
          <a:prstGeom prst="round2SameRect">
            <a:avLst/>
          </a:prstGeom>
          <a:ln w="63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ircle: Hollow 15">
            <a:extLst>
              <a:ext uri="{FF2B5EF4-FFF2-40B4-BE49-F238E27FC236}">
                <a16:creationId xmlns:a16="http://schemas.microsoft.com/office/drawing/2014/main" id="{B81C49D1-CF99-A9CE-55E6-769D1FDD86B3}"/>
              </a:ext>
            </a:extLst>
          </p:cNvPr>
          <p:cNvSpPr/>
          <p:nvPr/>
        </p:nvSpPr>
        <p:spPr>
          <a:xfrm>
            <a:off x="-2827029" y="-454660"/>
            <a:ext cx="6950348" cy="6950348"/>
          </a:xfrm>
          <a:prstGeom prst="donut">
            <a:avLst>
              <a:gd name="adj" fmla="val 4216"/>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Oval 16">
            <a:extLst>
              <a:ext uri="{FF2B5EF4-FFF2-40B4-BE49-F238E27FC236}">
                <a16:creationId xmlns:a16="http://schemas.microsoft.com/office/drawing/2014/main" id="{2752C938-DC4E-7443-895F-D21DD8BE55E1}"/>
              </a:ext>
            </a:extLst>
          </p:cNvPr>
          <p:cNvSpPr/>
          <p:nvPr/>
        </p:nvSpPr>
        <p:spPr>
          <a:xfrm>
            <a:off x="-2471781" y="-99411"/>
            <a:ext cx="6239853" cy="6239851"/>
          </a:xfrm>
          <a:prstGeom prst="ellipse">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0E6102D3-8A1A-81B0-09A2-6098A2FB0644}"/>
              </a:ext>
            </a:extLst>
          </p:cNvPr>
          <p:cNvGrpSpPr/>
          <p:nvPr/>
        </p:nvGrpSpPr>
        <p:grpSpPr>
          <a:xfrm>
            <a:off x="11236505" y="0"/>
            <a:ext cx="726893" cy="797560"/>
            <a:chOff x="10862731" y="0"/>
            <a:chExt cx="1100667" cy="1207670"/>
          </a:xfrm>
        </p:grpSpPr>
        <p:sp>
          <p:nvSpPr>
            <p:cNvPr id="2" name="Rectangle: Top Corners Rounded 1">
              <a:extLst>
                <a:ext uri="{FF2B5EF4-FFF2-40B4-BE49-F238E27FC236}">
                  <a16:creationId xmlns:a16="http://schemas.microsoft.com/office/drawing/2014/main" id="{325F5FD4-9E87-10BB-2772-46581589C29A}"/>
                </a:ext>
              </a:extLst>
            </p:cNvPr>
            <p:cNvSpPr/>
            <p:nvPr/>
          </p:nvSpPr>
          <p:spPr>
            <a:xfrm rot="10800000">
              <a:off x="10862731" y="0"/>
              <a:ext cx="1100667" cy="1207670"/>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86998662-9FA0-D50A-6500-2462795EAFA7}"/>
                </a:ext>
              </a:extLst>
            </p:cNvPr>
            <p:cNvSpPr/>
            <p:nvPr/>
          </p:nvSpPr>
          <p:spPr>
            <a:xfrm>
              <a:off x="10984969" y="208493"/>
              <a:ext cx="856192" cy="85619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B619C43-0988-0983-1966-0B006F6D1BE5}"/>
                </a:ext>
              </a:extLst>
            </p:cNvPr>
            <p:cNvPicPr>
              <a:picLocks noChangeAspect="1"/>
            </p:cNvPicPr>
            <p:nvPr/>
          </p:nvPicPr>
          <p:blipFill>
            <a:blip r:embed="rId2">
              <a:extLst>
                <a:ext uri="{28A0092B-C50C-407E-A947-70E740481C1C}">
                  <a14:useLocalDpi xmlns:a14="http://schemas.microsoft.com/office/drawing/2010/main" val="0"/>
                </a:ext>
              </a:extLst>
            </a:blip>
            <a:srcRect l="9906" t="10905" r="9810" b="10905"/>
            <a:stretch>
              <a:fillRect/>
            </a:stretch>
          </p:blipFill>
          <p:spPr>
            <a:xfrm>
              <a:off x="11059581" y="292322"/>
              <a:ext cx="706970" cy="688532"/>
            </a:xfrm>
            <a:prstGeom prst="roundRect">
              <a:avLst>
                <a:gd name="adj" fmla="val 50000"/>
              </a:avLst>
            </a:prstGeom>
            <a:ln>
              <a:noFill/>
            </a:ln>
          </p:spPr>
        </p:pic>
      </p:grpSp>
      <p:sp>
        <p:nvSpPr>
          <p:cNvPr id="6" name="Rectangle 5">
            <a:extLst>
              <a:ext uri="{FF2B5EF4-FFF2-40B4-BE49-F238E27FC236}">
                <a16:creationId xmlns:a16="http://schemas.microsoft.com/office/drawing/2014/main" id="{B24A8AD9-5D3C-4F96-ADF5-EFAEFFACD489}"/>
              </a:ext>
            </a:extLst>
          </p:cNvPr>
          <p:cNvSpPr/>
          <p:nvPr/>
        </p:nvSpPr>
        <p:spPr>
          <a:xfrm flipV="1">
            <a:off x="-14136" y="6766560"/>
            <a:ext cx="12206136" cy="914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E971B9D-E72B-F099-6B05-D29FAF3D4CC3}"/>
              </a:ext>
            </a:extLst>
          </p:cNvPr>
          <p:cNvSpPr/>
          <p:nvPr/>
        </p:nvSpPr>
        <p:spPr>
          <a:xfrm>
            <a:off x="11500565" y="742611"/>
            <a:ext cx="198772" cy="198772"/>
          </a:xfrm>
          <a:prstGeom prst="ellipse">
            <a:avLst/>
          </a:prstGeom>
          <a:solidFill>
            <a:schemeClr val="accent1"/>
          </a:solidFill>
          <a:ln w="9525">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9331E5F-8099-A3B6-7BE5-A10C343A0C72}"/>
              </a:ext>
            </a:extLst>
          </p:cNvPr>
          <p:cNvSpPr txBox="1"/>
          <p:nvPr/>
        </p:nvSpPr>
        <p:spPr>
          <a:xfrm>
            <a:off x="11363414" y="729321"/>
            <a:ext cx="473075" cy="215444"/>
          </a:xfrm>
          <a:prstGeom prst="rect">
            <a:avLst/>
          </a:prstGeom>
          <a:noFill/>
        </p:spPr>
        <p:txBody>
          <a:bodyPr wrap="square" rtlCol="0">
            <a:spAutoFit/>
          </a:bodyPr>
          <a:lstStyle/>
          <a:p>
            <a:pPr algn="ctr"/>
            <a:fld id="{C6F4FA47-5AAE-446B-9051-7093C8805B75}" type="slidenum">
              <a:rPr lang="en-US" sz="800" smtClean="0">
                <a:solidFill>
                  <a:schemeClr val="bg1"/>
                </a:solidFill>
              </a:rPr>
              <a:pPr algn="ctr"/>
              <a:t>2</a:t>
            </a:fld>
            <a:endParaRPr lang="en-US" sz="800" dirty="0">
              <a:solidFill>
                <a:schemeClr val="bg1"/>
              </a:solidFill>
            </a:endParaRPr>
          </a:p>
        </p:txBody>
      </p:sp>
      <p:sp>
        <p:nvSpPr>
          <p:cNvPr id="12" name="TextBox 11">
            <a:extLst>
              <a:ext uri="{FF2B5EF4-FFF2-40B4-BE49-F238E27FC236}">
                <a16:creationId xmlns:a16="http://schemas.microsoft.com/office/drawing/2014/main" id="{CED8775B-3C3E-6697-35AD-06EC422D16CD}"/>
              </a:ext>
            </a:extLst>
          </p:cNvPr>
          <p:cNvSpPr txBox="1"/>
          <p:nvPr/>
        </p:nvSpPr>
        <p:spPr>
          <a:xfrm>
            <a:off x="6938120" y="2580852"/>
            <a:ext cx="4761217" cy="1696298"/>
          </a:xfrm>
          <a:prstGeom prst="rect">
            <a:avLst/>
          </a:prstGeom>
          <a:noFill/>
        </p:spPr>
        <p:txBody>
          <a:bodyPr wrap="square">
            <a:spAutoFit/>
          </a:bodyPr>
          <a:lstStyle/>
          <a:p>
            <a:pPr>
              <a:lnSpc>
                <a:spcPts val="3200"/>
              </a:lnSpc>
            </a:pPr>
            <a:r>
              <a:rPr lang="en-US" sz="2400" b="1" dirty="0">
                <a:solidFill>
                  <a:schemeClr val="bg1"/>
                </a:solidFill>
              </a:rPr>
              <a:t>NM Geo Synthetic – Authorized Sole Distributor of Geo Textile in Pakistan from </a:t>
            </a:r>
            <a:r>
              <a:rPr lang="en-US" sz="2400" b="1" dirty="0">
                <a:solidFill>
                  <a:schemeClr val="accent2"/>
                </a:solidFill>
              </a:rPr>
              <a:t>Nayyer Industries PVT. LTD.</a:t>
            </a:r>
          </a:p>
        </p:txBody>
      </p:sp>
      <p:pic>
        <p:nvPicPr>
          <p:cNvPr id="14" name="Picture 13">
            <a:extLst>
              <a:ext uri="{FF2B5EF4-FFF2-40B4-BE49-F238E27FC236}">
                <a16:creationId xmlns:a16="http://schemas.microsoft.com/office/drawing/2014/main" id="{92CF3184-4967-2EFD-F59B-68154034E92E}"/>
              </a:ext>
            </a:extLst>
          </p:cNvPr>
          <p:cNvPicPr>
            <a:picLocks noChangeAspect="1"/>
          </p:cNvPicPr>
          <p:nvPr/>
        </p:nvPicPr>
        <p:blipFill>
          <a:blip r:embed="rId3"/>
          <a:srcRect r="523"/>
          <a:stretch>
            <a:fillRect/>
          </a:stretch>
        </p:blipFill>
        <p:spPr>
          <a:xfrm>
            <a:off x="228600" y="1016704"/>
            <a:ext cx="6624263" cy="4824591"/>
          </a:xfrm>
          <a:prstGeom prst="roundRect">
            <a:avLst>
              <a:gd name="adj" fmla="val 5944"/>
            </a:avLst>
          </a:prstGeom>
          <a:ln w="34925">
            <a:solidFill>
              <a:schemeClr val="bg1"/>
            </a:solidFill>
          </a:ln>
          <a:effectLst>
            <a:outerShdw blurRad="254000" dist="190500" dir="3600000" sx="102000" sy="102000" algn="tl" rotWithShape="0">
              <a:prstClr val="black">
                <a:alpha val="15000"/>
              </a:prstClr>
            </a:outerShdw>
          </a:effectLst>
        </p:spPr>
      </p:pic>
    </p:spTree>
    <p:extLst>
      <p:ext uri="{BB962C8B-B14F-4D97-AF65-F5344CB8AC3E}">
        <p14:creationId xmlns:p14="http://schemas.microsoft.com/office/powerpoint/2010/main" val="1858178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14BB877-33E6-780C-09D8-B190B724EC32}"/>
              </a:ext>
            </a:extLst>
          </p:cNvPr>
          <p:cNvGrpSpPr/>
          <p:nvPr/>
        </p:nvGrpSpPr>
        <p:grpSpPr>
          <a:xfrm>
            <a:off x="11236505" y="0"/>
            <a:ext cx="726893" cy="797560"/>
            <a:chOff x="10862731" y="0"/>
            <a:chExt cx="1100667" cy="1207670"/>
          </a:xfrm>
        </p:grpSpPr>
        <p:sp>
          <p:nvSpPr>
            <p:cNvPr id="3" name="Rectangle: Top Corners Rounded 2">
              <a:extLst>
                <a:ext uri="{FF2B5EF4-FFF2-40B4-BE49-F238E27FC236}">
                  <a16:creationId xmlns:a16="http://schemas.microsoft.com/office/drawing/2014/main" id="{8A2D2994-1122-46BF-932D-4D4BBBDA0778}"/>
                </a:ext>
              </a:extLst>
            </p:cNvPr>
            <p:cNvSpPr/>
            <p:nvPr/>
          </p:nvSpPr>
          <p:spPr>
            <a:xfrm rot="10800000">
              <a:off x="10862731" y="0"/>
              <a:ext cx="1100667" cy="1207670"/>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F38B39A-037E-BF7B-E9F7-3314DEC1A4DB}"/>
                </a:ext>
              </a:extLst>
            </p:cNvPr>
            <p:cNvSpPr/>
            <p:nvPr/>
          </p:nvSpPr>
          <p:spPr>
            <a:xfrm>
              <a:off x="10984969" y="208493"/>
              <a:ext cx="856192" cy="85619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96ED353-1EE6-C145-CBB3-784BD9E4A05B}"/>
                </a:ext>
              </a:extLst>
            </p:cNvPr>
            <p:cNvPicPr>
              <a:picLocks noChangeAspect="1"/>
            </p:cNvPicPr>
            <p:nvPr/>
          </p:nvPicPr>
          <p:blipFill>
            <a:blip r:embed="rId2">
              <a:extLst>
                <a:ext uri="{28A0092B-C50C-407E-A947-70E740481C1C}">
                  <a14:useLocalDpi xmlns:a14="http://schemas.microsoft.com/office/drawing/2010/main" val="0"/>
                </a:ext>
              </a:extLst>
            </a:blip>
            <a:srcRect l="9906" t="10905" r="9810" b="10905"/>
            <a:stretch>
              <a:fillRect/>
            </a:stretch>
          </p:blipFill>
          <p:spPr>
            <a:xfrm>
              <a:off x="11059581" y="292322"/>
              <a:ext cx="706970" cy="688532"/>
            </a:xfrm>
            <a:prstGeom prst="roundRect">
              <a:avLst>
                <a:gd name="adj" fmla="val 50000"/>
              </a:avLst>
            </a:prstGeom>
            <a:ln>
              <a:noFill/>
            </a:ln>
          </p:spPr>
        </p:pic>
      </p:grpSp>
      <p:sp>
        <p:nvSpPr>
          <p:cNvPr id="6" name="Rectangle 5">
            <a:extLst>
              <a:ext uri="{FF2B5EF4-FFF2-40B4-BE49-F238E27FC236}">
                <a16:creationId xmlns:a16="http://schemas.microsoft.com/office/drawing/2014/main" id="{4DF29D56-8430-E9ED-E177-8578029A2CAD}"/>
              </a:ext>
            </a:extLst>
          </p:cNvPr>
          <p:cNvSpPr/>
          <p:nvPr/>
        </p:nvSpPr>
        <p:spPr>
          <a:xfrm flipV="1">
            <a:off x="-14136" y="6766560"/>
            <a:ext cx="12206136" cy="914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9AA5423-7A5F-6004-C97B-7CA7AF04211B}"/>
              </a:ext>
            </a:extLst>
          </p:cNvPr>
          <p:cNvSpPr/>
          <p:nvPr/>
        </p:nvSpPr>
        <p:spPr>
          <a:xfrm>
            <a:off x="11500565" y="742611"/>
            <a:ext cx="198772" cy="198772"/>
          </a:xfrm>
          <a:prstGeom prst="ellipse">
            <a:avLst/>
          </a:prstGeom>
          <a:solidFill>
            <a:schemeClr val="accent1"/>
          </a:solidFill>
          <a:ln w="9525">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6C53130-2767-F366-7649-114726FCAC23}"/>
              </a:ext>
            </a:extLst>
          </p:cNvPr>
          <p:cNvSpPr txBox="1"/>
          <p:nvPr/>
        </p:nvSpPr>
        <p:spPr>
          <a:xfrm>
            <a:off x="11363414" y="729321"/>
            <a:ext cx="473075" cy="215444"/>
          </a:xfrm>
          <a:prstGeom prst="rect">
            <a:avLst/>
          </a:prstGeom>
          <a:noFill/>
        </p:spPr>
        <p:txBody>
          <a:bodyPr wrap="square" rtlCol="0">
            <a:spAutoFit/>
          </a:bodyPr>
          <a:lstStyle/>
          <a:p>
            <a:pPr algn="ctr"/>
            <a:fld id="{C6F4FA47-5AAE-446B-9051-7093C8805B75}" type="slidenum">
              <a:rPr lang="en-US" sz="800" smtClean="0">
                <a:solidFill>
                  <a:schemeClr val="bg1"/>
                </a:solidFill>
              </a:rPr>
              <a:pPr algn="ctr"/>
              <a:t>3</a:t>
            </a:fld>
            <a:endParaRPr lang="en-US" sz="800" dirty="0">
              <a:solidFill>
                <a:schemeClr val="bg1"/>
              </a:solidFill>
            </a:endParaRPr>
          </a:p>
        </p:txBody>
      </p:sp>
      <p:sp>
        <p:nvSpPr>
          <p:cNvPr id="12" name="TextBox 11">
            <a:extLst>
              <a:ext uri="{FF2B5EF4-FFF2-40B4-BE49-F238E27FC236}">
                <a16:creationId xmlns:a16="http://schemas.microsoft.com/office/drawing/2014/main" id="{3F284CF7-F4DB-0E32-737E-45D82B612FF6}"/>
              </a:ext>
            </a:extLst>
          </p:cNvPr>
          <p:cNvSpPr txBox="1"/>
          <p:nvPr/>
        </p:nvSpPr>
        <p:spPr>
          <a:xfrm>
            <a:off x="228600" y="522375"/>
            <a:ext cx="6102350" cy="523220"/>
          </a:xfrm>
          <a:prstGeom prst="rect">
            <a:avLst/>
          </a:prstGeom>
          <a:noFill/>
        </p:spPr>
        <p:txBody>
          <a:bodyPr wrap="square">
            <a:spAutoFit/>
          </a:bodyPr>
          <a:lstStyle/>
          <a:p>
            <a:r>
              <a:rPr lang="en-US" sz="2800" b="1" dirty="0"/>
              <a:t>Message from the CEO</a:t>
            </a:r>
          </a:p>
        </p:txBody>
      </p:sp>
      <p:sp>
        <p:nvSpPr>
          <p:cNvPr id="16" name="TextBox 15">
            <a:extLst>
              <a:ext uri="{FF2B5EF4-FFF2-40B4-BE49-F238E27FC236}">
                <a16:creationId xmlns:a16="http://schemas.microsoft.com/office/drawing/2014/main" id="{2FB0F767-6488-17C3-D007-3C151EF8868A}"/>
              </a:ext>
            </a:extLst>
          </p:cNvPr>
          <p:cNvSpPr txBox="1"/>
          <p:nvPr/>
        </p:nvSpPr>
        <p:spPr>
          <a:xfrm>
            <a:off x="228600" y="1167190"/>
            <a:ext cx="6108700" cy="276999"/>
          </a:xfrm>
          <a:prstGeom prst="rect">
            <a:avLst/>
          </a:prstGeom>
          <a:noFill/>
        </p:spPr>
        <p:txBody>
          <a:bodyPr wrap="square">
            <a:spAutoFit/>
          </a:bodyPr>
          <a:lstStyle/>
          <a:p>
            <a:r>
              <a:rPr lang="en-US" sz="1200" b="1" dirty="0" err="1">
                <a:solidFill>
                  <a:schemeClr val="accent3"/>
                </a:solidFill>
              </a:rPr>
              <a:t>Assalamu</a:t>
            </a:r>
            <a:r>
              <a:rPr lang="en-US" sz="1200" b="1" dirty="0">
                <a:solidFill>
                  <a:schemeClr val="accent3"/>
                </a:solidFill>
              </a:rPr>
              <a:t> </a:t>
            </a:r>
            <a:r>
              <a:rPr lang="en-US" sz="1200" b="1" dirty="0" err="1">
                <a:solidFill>
                  <a:schemeClr val="accent3"/>
                </a:solidFill>
              </a:rPr>
              <a:t>Alaikum</a:t>
            </a:r>
            <a:r>
              <a:rPr lang="en-US" sz="1200" b="1" dirty="0">
                <a:solidFill>
                  <a:schemeClr val="accent3"/>
                </a:solidFill>
              </a:rPr>
              <a:t> / </a:t>
            </a:r>
            <a:r>
              <a:rPr lang="en-US" sz="1200" b="1" dirty="0" err="1">
                <a:solidFill>
                  <a:schemeClr val="accent3"/>
                </a:solidFill>
              </a:rPr>
              <a:t>Greetings,a</a:t>
            </a:r>
            <a:endParaRPr lang="en-US" sz="1200" b="1" dirty="0">
              <a:solidFill>
                <a:schemeClr val="accent3"/>
              </a:solidFill>
            </a:endParaRPr>
          </a:p>
        </p:txBody>
      </p:sp>
      <p:sp>
        <p:nvSpPr>
          <p:cNvPr id="17" name="TextBox 16">
            <a:extLst>
              <a:ext uri="{FF2B5EF4-FFF2-40B4-BE49-F238E27FC236}">
                <a16:creationId xmlns:a16="http://schemas.microsoft.com/office/drawing/2014/main" id="{6BD3B6D4-AF90-E9D0-55AC-00E59FBA0D8C}"/>
              </a:ext>
            </a:extLst>
          </p:cNvPr>
          <p:cNvSpPr txBox="1"/>
          <p:nvPr/>
        </p:nvSpPr>
        <p:spPr>
          <a:xfrm>
            <a:off x="228599" y="1523131"/>
            <a:ext cx="6999973" cy="400110"/>
          </a:xfrm>
          <a:prstGeom prst="rect">
            <a:avLst/>
          </a:prstGeom>
          <a:noFill/>
        </p:spPr>
        <p:txBody>
          <a:bodyPr wrap="square">
            <a:spAutoFit/>
          </a:bodyPr>
          <a:lstStyle/>
          <a:p>
            <a:r>
              <a:rPr lang="en-US" sz="1000" dirty="0"/>
              <a:t>Welcome to NM Geosynthetic – where every foundation we strengthen, every structure we protect, and every soil we stabilize is a testament to our dedication, craftsmanship, and vision for a more resilient future.</a:t>
            </a:r>
          </a:p>
        </p:txBody>
      </p:sp>
      <p:sp>
        <p:nvSpPr>
          <p:cNvPr id="18" name="TextBox 17">
            <a:extLst>
              <a:ext uri="{FF2B5EF4-FFF2-40B4-BE49-F238E27FC236}">
                <a16:creationId xmlns:a16="http://schemas.microsoft.com/office/drawing/2014/main" id="{26E137BA-89A8-9EAD-C624-75770A368C95}"/>
              </a:ext>
            </a:extLst>
          </p:cNvPr>
          <p:cNvSpPr txBox="1"/>
          <p:nvPr/>
        </p:nvSpPr>
        <p:spPr>
          <a:xfrm>
            <a:off x="228599" y="2002183"/>
            <a:ext cx="7625616" cy="707886"/>
          </a:xfrm>
          <a:prstGeom prst="rect">
            <a:avLst/>
          </a:prstGeom>
          <a:noFill/>
        </p:spPr>
        <p:txBody>
          <a:bodyPr wrap="square">
            <a:spAutoFit/>
          </a:bodyPr>
          <a:lstStyle/>
          <a:p>
            <a:r>
              <a:rPr lang="en-US" sz="1000" dirty="0"/>
              <a:t>Since our founding, we have made it our mission to deliver more than just products. We deliver trust. From Lahore to the farthest reaches of Pakistan, our geosynthetics solutions – including geotextiles, HDPE, LLDPE, PVC membranes, geogrids, geocells, and more – are engineered to meet the highest standards of performance, durability, and environmental responsibility. Our clients choose us because we turn complex challenges into dependable solutions.</a:t>
            </a:r>
          </a:p>
        </p:txBody>
      </p:sp>
      <p:sp>
        <p:nvSpPr>
          <p:cNvPr id="19" name="TextBox 18">
            <a:extLst>
              <a:ext uri="{FF2B5EF4-FFF2-40B4-BE49-F238E27FC236}">
                <a16:creationId xmlns:a16="http://schemas.microsoft.com/office/drawing/2014/main" id="{B70F20CE-F86D-4619-53C6-7541F58B0233}"/>
              </a:ext>
            </a:extLst>
          </p:cNvPr>
          <p:cNvSpPr txBox="1"/>
          <p:nvPr/>
        </p:nvSpPr>
        <p:spPr>
          <a:xfrm>
            <a:off x="228599" y="2789011"/>
            <a:ext cx="7625616" cy="553998"/>
          </a:xfrm>
          <a:prstGeom prst="rect">
            <a:avLst/>
          </a:prstGeom>
          <a:noFill/>
        </p:spPr>
        <p:txBody>
          <a:bodyPr wrap="square">
            <a:spAutoFit/>
          </a:bodyPr>
          <a:lstStyle/>
          <a:p>
            <a:r>
              <a:rPr lang="en-US" sz="1000" dirty="0"/>
              <a:t>What drives us forward is not only the desire to build, but to build well – to support infrastructure that lasts, to protect our natural resources, and to uplift communities through innovation. This means rigorous quality control, attentive customer support, expert technical guidance, and continuous improvement in all we do.</a:t>
            </a:r>
          </a:p>
        </p:txBody>
      </p:sp>
      <p:sp>
        <p:nvSpPr>
          <p:cNvPr id="24" name="TextBox 23">
            <a:extLst>
              <a:ext uri="{FF2B5EF4-FFF2-40B4-BE49-F238E27FC236}">
                <a16:creationId xmlns:a16="http://schemas.microsoft.com/office/drawing/2014/main" id="{663A375E-E3D0-AC9E-176D-E7D642C26A4D}"/>
              </a:ext>
            </a:extLst>
          </p:cNvPr>
          <p:cNvSpPr txBox="1"/>
          <p:nvPr/>
        </p:nvSpPr>
        <p:spPr>
          <a:xfrm>
            <a:off x="228599" y="4754539"/>
            <a:ext cx="7625616" cy="400110"/>
          </a:xfrm>
          <a:prstGeom prst="rect">
            <a:avLst/>
          </a:prstGeom>
          <a:noFill/>
        </p:spPr>
        <p:txBody>
          <a:bodyPr wrap="square">
            <a:spAutoFit/>
          </a:bodyPr>
          <a:lstStyle/>
          <a:p>
            <a:r>
              <a:rPr lang="en-US" sz="1000" dirty="0"/>
              <a:t>Thank you to our dedicated team, loyal clients, and trusted suppliers for being part of this journey. It is your belief in us that makes our mission possible.</a:t>
            </a:r>
          </a:p>
        </p:txBody>
      </p:sp>
      <p:sp>
        <p:nvSpPr>
          <p:cNvPr id="25" name="TextBox 24">
            <a:extLst>
              <a:ext uri="{FF2B5EF4-FFF2-40B4-BE49-F238E27FC236}">
                <a16:creationId xmlns:a16="http://schemas.microsoft.com/office/drawing/2014/main" id="{48C350C5-D5B6-4D2F-8310-FD783D932FEA}"/>
              </a:ext>
            </a:extLst>
          </p:cNvPr>
          <p:cNvSpPr txBox="1"/>
          <p:nvPr/>
        </p:nvSpPr>
        <p:spPr>
          <a:xfrm>
            <a:off x="228599" y="5233591"/>
            <a:ext cx="7625616" cy="400110"/>
          </a:xfrm>
          <a:prstGeom prst="rect">
            <a:avLst/>
          </a:prstGeom>
          <a:noFill/>
        </p:spPr>
        <p:txBody>
          <a:bodyPr wrap="square">
            <a:spAutoFit/>
          </a:bodyPr>
          <a:lstStyle/>
          <a:p>
            <a:r>
              <a:rPr lang="en-US" sz="1000" dirty="0"/>
              <a:t>We welcome you to explore our portfolio, ask your questions, and see how NM Geosynthetic can be your partner in building strong foundations – today and for generations to come.</a:t>
            </a:r>
          </a:p>
        </p:txBody>
      </p:sp>
      <p:sp>
        <p:nvSpPr>
          <p:cNvPr id="26" name="TextBox 25">
            <a:extLst>
              <a:ext uri="{FF2B5EF4-FFF2-40B4-BE49-F238E27FC236}">
                <a16:creationId xmlns:a16="http://schemas.microsoft.com/office/drawing/2014/main" id="{97EB4990-5748-354A-5C0F-CD10B1946439}"/>
              </a:ext>
            </a:extLst>
          </p:cNvPr>
          <p:cNvSpPr txBox="1"/>
          <p:nvPr/>
        </p:nvSpPr>
        <p:spPr>
          <a:xfrm>
            <a:off x="228600" y="5712640"/>
            <a:ext cx="6108700" cy="646331"/>
          </a:xfrm>
          <a:prstGeom prst="rect">
            <a:avLst/>
          </a:prstGeom>
          <a:noFill/>
        </p:spPr>
        <p:txBody>
          <a:bodyPr wrap="square">
            <a:spAutoFit/>
          </a:bodyPr>
          <a:lstStyle/>
          <a:p>
            <a:r>
              <a:rPr lang="en-US" sz="1200" b="1" dirty="0">
                <a:solidFill>
                  <a:schemeClr val="accent3"/>
                </a:solidFill>
              </a:rPr>
              <a:t>With Warm Regards,</a:t>
            </a:r>
          </a:p>
          <a:p>
            <a:r>
              <a:rPr lang="en-US" sz="1200" b="1" dirty="0">
                <a:solidFill>
                  <a:schemeClr val="accent3"/>
                </a:solidFill>
              </a:rPr>
              <a:t>Mr. Naeem Ur Rehman</a:t>
            </a:r>
          </a:p>
          <a:p>
            <a:r>
              <a:rPr lang="en-US" sz="1200" dirty="0">
                <a:solidFill>
                  <a:schemeClr val="accent3"/>
                </a:solidFill>
              </a:rPr>
              <a:t>Chief Executive Officer, NM Geo Synthetic</a:t>
            </a:r>
          </a:p>
        </p:txBody>
      </p:sp>
      <p:grpSp>
        <p:nvGrpSpPr>
          <p:cNvPr id="29" name="Group 28">
            <a:extLst>
              <a:ext uri="{FF2B5EF4-FFF2-40B4-BE49-F238E27FC236}">
                <a16:creationId xmlns:a16="http://schemas.microsoft.com/office/drawing/2014/main" id="{067B0B7F-0B8F-3D1A-D2CB-FC10FBC54713}"/>
              </a:ext>
            </a:extLst>
          </p:cNvPr>
          <p:cNvGrpSpPr/>
          <p:nvPr/>
        </p:nvGrpSpPr>
        <p:grpSpPr>
          <a:xfrm>
            <a:off x="-2" y="3421951"/>
            <a:ext cx="7705619" cy="1253646"/>
            <a:chOff x="-2" y="3369157"/>
            <a:chExt cx="7705619" cy="1253646"/>
          </a:xfrm>
        </p:grpSpPr>
        <p:sp>
          <p:nvSpPr>
            <p:cNvPr id="27" name="Rectangle: Top Corners Rounded 26">
              <a:extLst>
                <a:ext uri="{FF2B5EF4-FFF2-40B4-BE49-F238E27FC236}">
                  <a16:creationId xmlns:a16="http://schemas.microsoft.com/office/drawing/2014/main" id="{634DAC87-DCAA-4833-4A5C-EC3DC4701F00}"/>
                </a:ext>
              </a:extLst>
            </p:cNvPr>
            <p:cNvSpPr/>
            <p:nvPr/>
          </p:nvSpPr>
          <p:spPr>
            <a:xfrm rot="5400000">
              <a:off x="3225985" y="143171"/>
              <a:ext cx="1253645" cy="7705619"/>
            </a:xfrm>
            <a:prstGeom prst="round2SameRect">
              <a:avLst>
                <a:gd name="adj1" fmla="val 19182"/>
                <a:gd name="adj2" fmla="val 0"/>
              </a:avLst>
            </a:prstGeom>
            <a:solidFill>
              <a:srgbClr val="F6F5F4"/>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08B1B6BE-CF51-FC92-3F10-E2EBFF7F5429}"/>
                </a:ext>
              </a:extLst>
            </p:cNvPr>
            <p:cNvSpPr txBox="1"/>
            <p:nvPr/>
          </p:nvSpPr>
          <p:spPr>
            <a:xfrm>
              <a:off x="228600" y="3435037"/>
              <a:ext cx="6108700" cy="276999"/>
            </a:xfrm>
            <a:prstGeom prst="rect">
              <a:avLst/>
            </a:prstGeom>
            <a:noFill/>
          </p:spPr>
          <p:txBody>
            <a:bodyPr wrap="square">
              <a:spAutoFit/>
            </a:bodyPr>
            <a:lstStyle/>
            <a:p>
              <a:r>
                <a:rPr lang="en-US" sz="1200" b="1" dirty="0">
                  <a:solidFill>
                    <a:schemeClr val="accent3"/>
                  </a:solidFill>
                </a:rPr>
                <a:t>As we look ahead, NM Geosynthetic is committed to:</a:t>
              </a:r>
            </a:p>
          </p:txBody>
        </p:sp>
        <p:sp>
          <p:nvSpPr>
            <p:cNvPr id="23" name="TextBox 22">
              <a:extLst>
                <a:ext uri="{FF2B5EF4-FFF2-40B4-BE49-F238E27FC236}">
                  <a16:creationId xmlns:a16="http://schemas.microsoft.com/office/drawing/2014/main" id="{C057FC70-33A1-4F17-A84B-8CC49C1B8264}"/>
                </a:ext>
              </a:extLst>
            </p:cNvPr>
            <p:cNvSpPr txBox="1"/>
            <p:nvPr/>
          </p:nvSpPr>
          <p:spPr>
            <a:xfrm>
              <a:off x="228599" y="3678228"/>
              <a:ext cx="6509085" cy="861774"/>
            </a:xfrm>
            <a:prstGeom prst="rect">
              <a:avLst/>
            </a:prstGeom>
            <a:noFill/>
          </p:spPr>
          <p:txBody>
            <a:bodyPr wrap="square">
              <a:spAutoFit/>
            </a:bodyPr>
            <a:lstStyle/>
            <a:p>
              <a:pPr marL="171450" indent="-171450">
                <a:buClr>
                  <a:schemeClr val="accent3"/>
                </a:buClr>
                <a:buFont typeface="Manrope" pitchFamily="2" charset="0"/>
                <a:buChar char="»"/>
              </a:pPr>
              <a:r>
                <a:rPr lang="en-US" sz="1000" dirty="0"/>
                <a:t>Expanding our technical capabilities to address emerging engineering challenges;</a:t>
              </a:r>
            </a:p>
            <a:p>
              <a:pPr marL="171450" indent="-171450">
                <a:buClr>
                  <a:schemeClr val="accent3"/>
                </a:buClr>
                <a:buFont typeface="Manrope" pitchFamily="2" charset="0"/>
                <a:buChar char="»"/>
              </a:pPr>
              <a:r>
                <a:rPr lang="en-US" sz="1000" dirty="0"/>
                <a:t>Deepening our role in sustainable and environmentally conscious development;</a:t>
              </a:r>
            </a:p>
            <a:p>
              <a:pPr marL="171450" indent="-171450">
                <a:buClr>
                  <a:schemeClr val="accent3"/>
                </a:buClr>
                <a:buFont typeface="Manrope" pitchFamily="2" charset="0"/>
                <a:buChar char="»"/>
              </a:pPr>
              <a:r>
                <a:rPr lang="en-US" sz="1000" dirty="0"/>
                <a:t>Forging partnerships based on integrity, transparency, and mutual growth;</a:t>
              </a:r>
            </a:p>
            <a:p>
              <a:pPr marL="171450" indent="-171450">
                <a:buClr>
                  <a:schemeClr val="accent3"/>
                </a:buClr>
                <a:buFont typeface="Manrope" pitchFamily="2" charset="0"/>
                <a:buChar char="»"/>
              </a:pPr>
              <a:r>
                <a:rPr lang="en-US" sz="1000" dirty="0"/>
                <a:t>Ensuring that every project we undertake adds value – not just in terms of structure, but in safety, reliability, and peace of mind for those who depend on us.</a:t>
              </a:r>
            </a:p>
          </p:txBody>
        </p:sp>
        <p:sp>
          <p:nvSpPr>
            <p:cNvPr id="28" name="Rectangle 27">
              <a:extLst>
                <a:ext uri="{FF2B5EF4-FFF2-40B4-BE49-F238E27FC236}">
                  <a16:creationId xmlns:a16="http://schemas.microsoft.com/office/drawing/2014/main" id="{88BA01C4-A422-9445-CF04-ACA629138F29}"/>
                </a:ext>
              </a:extLst>
            </p:cNvPr>
            <p:cNvSpPr/>
            <p:nvPr/>
          </p:nvSpPr>
          <p:spPr>
            <a:xfrm>
              <a:off x="-1" y="3369157"/>
              <a:ext cx="93134" cy="125364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Freeform: Shape 34">
            <a:extLst>
              <a:ext uri="{FF2B5EF4-FFF2-40B4-BE49-F238E27FC236}">
                <a16:creationId xmlns:a16="http://schemas.microsoft.com/office/drawing/2014/main" id="{69019FD1-E58D-0CDD-41EF-2F340177AA49}"/>
              </a:ext>
            </a:extLst>
          </p:cNvPr>
          <p:cNvSpPr/>
          <p:nvPr/>
        </p:nvSpPr>
        <p:spPr>
          <a:xfrm>
            <a:off x="8029452" y="1018186"/>
            <a:ext cx="4162549" cy="5484530"/>
          </a:xfrm>
          <a:custGeom>
            <a:avLst/>
            <a:gdLst>
              <a:gd name="connsiteX0" fmla="*/ 2742265 w 4162549"/>
              <a:gd name="connsiteY0" fmla="*/ 0 h 5484530"/>
              <a:gd name="connsiteX1" fmla="*/ 4049391 w 4162549"/>
              <a:gd name="connsiteY1" fmla="*/ 330977 h 5484530"/>
              <a:gd name="connsiteX2" fmla="*/ 4162549 w 4162549"/>
              <a:gd name="connsiteY2" fmla="*/ 399722 h 5484530"/>
              <a:gd name="connsiteX3" fmla="*/ 4162549 w 4162549"/>
              <a:gd name="connsiteY3" fmla="*/ 536656 h 5484530"/>
              <a:gd name="connsiteX4" fmla="*/ 3993551 w 4162549"/>
              <a:gd name="connsiteY4" fmla="*/ 433987 h 5484530"/>
              <a:gd name="connsiteX5" fmla="*/ 2742265 w 4162549"/>
              <a:gd name="connsiteY5" fmla="*/ 117150 h 5484530"/>
              <a:gd name="connsiteX6" fmla="*/ 117150 w 4162549"/>
              <a:gd name="connsiteY6" fmla="*/ 2742265 h 5484530"/>
              <a:gd name="connsiteX7" fmla="*/ 2742265 w 4162549"/>
              <a:gd name="connsiteY7" fmla="*/ 5367380 h 5484530"/>
              <a:gd name="connsiteX8" fmla="*/ 3993551 w 4162549"/>
              <a:gd name="connsiteY8" fmla="*/ 5050543 h 5484530"/>
              <a:gd name="connsiteX9" fmla="*/ 4162549 w 4162549"/>
              <a:gd name="connsiteY9" fmla="*/ 4947874 h 5484530"/>
              <a:gd name="connsiteX10" fmla="*/ 4162549 w 4162549"/>
              <a:gd name="connsiteY10" fmla="*/ 5084809 h 5484530"/>
              <a:gd name="connsiteX11" fmla="*/ 4049391 w 4162549"/>
              <a:gd name="connsiteY11" fmla="*/ 5153554 h 5484530"/>
              <a:gd name="connsiteX12" fmla="*/ 2742265 w 4162549"/>
              <a:gd name="connsiteY12" fmla="*/ 5484530 h 5484530"/>
              <a:gd name="connsiteX13" fmla="*/ 0 w 4162549"/>
              <a:gd name="connsiteY13" fmla="*/ 2742265 h 5484530"/>
              <a:gd name="connsiteX14" fmla="*/ 2742265 w 4162549"/>
              <a:gd name="connsiteY14" fmla="*/ 0 h 5484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62549" h="5484530">
                <a:moveTo>
                  <a:pt x="2742265" y="0"/>
                </a:moveTo>
                <a:cubicBezTo>
                  <a:pt x="3215550" y="0"/>
                  <a:pt x="3660831" y="119898"/>
                  <a:pt x="4049391" y="330977"/>
                </a:cubicBezTo>
                <a:lnTo>
                  <a:pt x="4162549" y="399722"/>
                </a:lnTo>
                <a:lnTo>
                  <a:pt x="4162549" y="536656"/>
                </a:lnTo>
                <a:lnTo>
                  <a:pt x="3993551" y="433987"/>
                </a:lnTo>
                <a:cubicBezTo>
                  <a:pt x="3621590" y="231926"/>
                  <a:pt x="3195331" y="117150"/>
                  <a:pt x="2742265" y="117150"/>
                </a:cubicBezTo>
                <a:cubicBezTo>
                  <a:pt x="1292454" y="117150"/>
                  <a:pt x="117150" y="1292454"/>
                  <a:pt x="117150" y="2742265"/>
                </a:cubicBezTo>
                <a:cubicBezTo>
                  <a:pt x="117150" y="4192076"/>
                  <a:pt x="1292454" y="5367380"/>
                  <a:pt x="2742265" y="5367380"/>
                </a:cubicBezTo>
                <a:cubicBezTo>
                  <a:pt x="3195331" y="5367380"/>
                  <a:pt x="3621590" y="5252604"/>
                  <a:pt x="3993551" y="5050543"/>
                </a:cubicBezTo>
                <a:lnTo>
                  <a:pt x="4162549" y="4947874"/>
                </a:lnTo>
                <a:lnTo>
                  <a:pt x="4162549" y="5084809"/>
                </a:lnTo>
                <a:lnTo>
                  <a:pt x="4049391" y="5153554"/>
                </a:lnTo>
                <a:cubicBezTo>
                  <a:pt x="3660831" y="5364632"/>
                  <a:pt x="3215550" y="5484530"/>
                  <a:pt x="2742265" y="5484530"/>
                </a:cubicBezTo>
                <a:cubicBezTo>
                  <a:pt x="1227754" y="5484530"/>
                  <a:pt x="0" y="4256776"/>
                  <a:pt x="0" y="2742265"/>
                </a:cubicBezTo>
                <a:cubicBezTo>
                  <a:pt x="0" y="1227754"/>
                  <a:pt x="1227754" y="0"/>
                  <a:pt x="2742265"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pic>
        <p:nvPicPr>
          <p:cNvPr id="38" name="Picture Placeholder 37">
            <a:extLst>
              <a:ext uri="{FF2B5EF4-FFF2-40B4-BE49-F238E27FC236}">
                <a16:creationId xmlns:a16="http://schemas.microsoft.com/office/drawing/2014/main" id="{33AB5E70-0AA1-A4FA-0E8A-88F2C659F8D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575" r="20575"/>
          <a:stretch>
            <a:fillRect/>
          </a:stretch>
        </p:blipFill>
        <p:spPr/>
      </p:pic>
    </p:spTree>
    <p:extLst>
      <p:ext uri="{BB962C8B-B14F-4D97-AF65-F5344CB8AC3E}">
        <p14:creationId xmlns:p14="http://schemas.microsoft.com/office/powerpoint/2010/main" val="170505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9E1D347-5A91-5971-598D-7A36DDF47D41}"/>
              </a:ext>
            </a:extLst>
          </p:cNvPr>
          <p:cNvGrpSpPr/>
          <p:nvPr/>
        </p:nvGrpSpPr>
        <p:grpSpPr>
          <a:xfrm>
            <a:off x="11236505" y="0"/>
            <a:ext cx="726893" cy="797560"/>
            <a:chOff x="10862731" y="0"/>
            <a:chExt cx="1100667" cy="1207670"/>
          </a:xfrm>
        </p:grpSpPr>
        <p:sp>
          <p:nvSpPr>
            <p:cNvPr id="3" name="Rectangle: Top Corners Rounded 2">
              <a:extLst>
                <a:ext uri="{FF2B5EF4-FFF2-40B4-BE49-F238E27FC236}">
                  <a16:creationId xmlns:a16="http://schemas.microsoft.com/office/drawing/2014/main" id="{596C3BC0-501D-0CB5-0EB7-CC853B54AA8C}"/>
                </a:ext>
              </a:extLst>
            </p:cNvPr>
            <p:cNvSpPr/>
            <p:nvPr/>
          </p:nvSpPr>
          <p:spPr>
            <a:xfrm rot="10800000">
              <a:off x="10862731" y="0"/>
              <a:ext cx="1100667" cy="1207670"/>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37D54FA8-4578-11D5-9DB0-4E4A57F1D581}"/>
                </a:ext>
              </a:extLst>
            </p:cNvPr>
            <p:cNvSpPr/>
            <p:nvPr/>
          </p:nvSpPr>
          <p:spPr>
            <a:xfrm>
              <a:off x="10984969" y="208493"/>
              <a:ext cx="856192" cy="85619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2342663-F27E-8A2B-6CDF-1B7C1233B607}"/>
                </a:ext>
              </a:extLst>
            </p:cNvPr>
            <p:cNvPicPr>
              <a:picLocks noChangeAspect="1"/>
            </p:cNvPicPr>
            <p:nvPr/>
          </p:nvPicPr>
          <p:blipFill>
            <a:blip r:embed="rId2">
              <a:extLst>
                <a:ext uri="{28A0092B-C50C-407E-A947-70E740481C1C}">
                  <a14:useLocalDpi xmlns:a14="http://schemas.microsoft.com/office/drawing/2010/main" val="0"/>
                </a:ext>
              </a:extLst>
            </a:blip>
            <a:srcRect l="9906" t="10905" r="9810" b="10905"/>
            <a:stretch>
              <a:fillRect/>
            </a:stretch>
          </p:blipFill>
          <p:spPr>
            <a:xfrm>
              <a:off x="11059581" y="292322"/>
              <a:ext cx="706970" cy="688532"/>
            </a:xfrm>
            <a:prstGeom prst="roundRect">
              <a:avLst>
                <a:gd name="adj" fmla="val 50000"/>
              </a:avLst>
            </a:prstGeom>
            <a:ln>
              <a:noFill/>
            </a:ln>
          </p:spPr>
        </p:pic>
      </p:grpSp>
      <p:sp>
        <p:nvSpPr>
          <p:cNvPr id="6" name="Rectangle 5">
            <a:extLst>
              <a:ext uri="{FF2B5EF4-FFF2-40B4-BE49-F238E27FC236}">
                <a16:creationId xmlns:a16="http://schemas.microsoft.com/office/drawing/2014/main" id="{0F609066-1B10-DD8C-02E9-6E24024B5D5B}"/>
              </a:ext>
            </a:extLst>
          </p:cNvPr>
          <p:cNvSpPr/>
          <p:nvPr/>
        </p:nvSpPr>
        <p:spPr>
          <a:xfrm flipV="1">
            <a:off x="-14136" y="6766560"/>
            <a:ext cx="12206136" cy="914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D18D446-9B7A-D271-06BF-9C9744CE6B13}"/>
              </a:ext>
            </a:extLst>
          </p:cNvPr>
          <p:cNvSpPr/>
          <p:nvPr/>
        </p:nvSpPr>
        <p:spPr>
          <a:xfrm>
            <a:off x="11500565" y="742611"/>
            <a:ext cx="198772" cy="198772"/>
          </a:xfrm>
          <a:prstGeom prst="ellipse">
            <a:avLst/>
          </a:prstGeom>
          <a:solidFill>
            <a:schemeClr val="accent1"/>
          </a:solidFill>
          <a:ln w="9525">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71688B9-D795-9724-195F-092A7380D2C7}"/>
              </a:ext>
            </a:extLst>
          </p:cNvPr>
          <p:cNvSpPr txBox="1"/>
          <p:nvPr/>
        </p:nvSpPr>
        <p:spPr>
          <a:xfrm>
            <a:off x="11363414" y="729321"/>
            <a:ext cx="473075" cy="215444"/>
          </a:xfrm>
          <a:prstGeom prst="rect">
            <a:avLst/>
          </a:prstGeom>
          <a:noFill/>
        </p:spPr>
        <p:txBody>
          <a:bodyPr wrap="square" rtlCol="0">
            <a:spAutoFit/>
          </a:bodyPr>
          <a:lstStyle/>
          <a:p>
            <a:pPr algn="ctr"/>
            <a:fld id="{C6F4FA47-5AAE-446B-9051-7093C8805B75}" type="slidenum">
              <a:rPr lang="en-US" sz="800" smtClean="0">
                <a:solidFill>
                  <a:schemeClr val="bg1"/>
                </a:solidFill>
              </a:rPr>
              <a:pPr algn="ctr"/>
              <a:t>4</a:t>
            </a:fld>
            <a:endParaRPr lang="en-US" sz="800" dirty="0">
              <a:solidFill>
                <a:schemeClr val="bg1"/>
              </a:solidFill>
            </a:endParaRPr>
          </a:p>
        </p:txBody>
      </p:sp>
      <p:sp>
        <p:nvSpPr>
          <p:cNvPr id="12" name="TextBox 11">
            <a:extLst>
              <a:ext uri="{FF2B5EF4-FFF2-40B4-BE49-F238E27FC236}">
                <a16:creationId xmlns:a16="http://schemas.microsoft.com/office/drawing/2014/main" id="{8256E590-BBE1-A7DB-D334-11B92B524FB9}"/>
              </a:ext>
            </a:extLst>
          </p:cNvPr>
          <p:cNvSpPr txBox="1"/>
          <p:nvPr/>
        </p:nvSpPr>
        <p:spPr>
          <a:xfrm>
            <a:off x="3038475" y="534132"/>
            <a:ext cx="6102350" cy="523220"/>
          </a:xfrm>
          <a:prstGeom prst="rect">
            <a:avLst/>
          </a:prstGeom>
          <a:noFill/>
        </p:spPr>
        <p:txBody>
          <a:bodyPr wrap="square">
            <a:spAutoFit/>
          </a:bodyPr>
          <a:lstStyle/>
          <a:p>
            <a:pPr algn="ctr"/>
            <a:r>
              <a:rPr lang="en-US" sz="2800" b="1" dirty="0">
                <a:solidFill>
                  <a:schemeClr val="accent3"/>
                </a:solidFill>
              </a:rPr>
              <a:t>About Us</a:t>
            </a:r>
          </a:p>
        </p:txBody>
      </p:sp>
      <p:sp>
        <p:nvSpPr>
          <p:cNvPr id="16" name="TextBox 15">
            <a:extLst>
              <a:ext uri="{FF2B5EF4-FFF2-40B4-BE49-F238E27FC236}">
                <a16:creationId xmlns:a16="http://schemas.microsoft.com/office/drawing/2014/main" id="{C85782EA-F53F-CBFB-D105-7AF17C1C9CFB}"/>
              </a:ext>
            </a:extLst>
          </p:cNvPr>
          <p:cNvSpPr txBox="1"/>
          <p:nvPr/>
        </p:nvSpPr>
        <p:spPr>
          <a:xfrm>
            <a:off x="492663" y="1057352"/>
            <a:ext cx="11206674" cy="738664"/>
          </a:xfrm>
          <a:prstGeom prst="rect">
            <a:avLst/>
          </a:prstGeom>
          <a:noFill/>
        </p:spPr>
        <p:txBody>
          <a:bodyPr wrap="square">
            <a:spAutoFit/>
          </a:bodyPr>
          <a:lstStyle/>
          <a:p>
            <a:pPr algn="ctr"/>
            <a:r>
              <a:rPr lang="en-US" sz="1400" dirty="0"/>
              <a:t>Founded in Lahore and serving projects nationwide, NM Geosynthetic is a leading provider and installer of high-performance geosynthetic products. Our core business includes supplying geotextile, geomembrane, geogrid, geocell, and other geosynthetics that improve soil performance, ensure environmental protection, and support sustainable infrastructure.</a:t>
            </a:r>
          </a:p>
        </p:txBody>
      </p:sp>
      <p:sp>
        <p:nvSpPr>
          <p:cNvPr id="17" name="Freeform: Shape 16">
            <a:extLst>
              <a:ext uri="{FF2B5EF4-FFF2-40B4-BE49-F238E27FC236}">
                <a16:creationId xmlns:a16="http://schemas.microsoft.com/office/drawing/2014/main" id="{02A8D02B-AF59-E1B5-ACFE-0D740AD90015}"/>
              </a:ext>
            </a:extLst>
          </p:cNvPr>
          <p:cNvSpPr/>
          <p:nvPr/>
        </p:nvSpPr>
        <p:spPr>
          <a:xfrm>
            <a:off x="6515436" y="4077245"/>
            <a:ext cx="569569" cy="309880"/>
          </a:xfrm>
          <a:custGeom>
            <a:avLst/>
            <a:gdLst>
              <a:gd name="connsiteX0" fmla="*/ 316253 w 434076"/>
              <a:gd name="connsiteY0" fmla="*/ 236165 h 236164"/>
              <a:gd name="connsiteX1" fmla="*/ 117823 w 434076"/>
              <a:gd name="connsiteY1" fmla="*/ 236165 h 236164"/>
              <a:gd name="connsiteX2" fmla="*/ 0 w 434076"/>
              <a:gd name="connsiteY2" fmla="*/ 118082 h 236164"/>
              <a:gd name="connsiteX3" fmla="*/ 117823 w 434076"/>
              <a:gd name="connsiteY3" fmla="*/ 0 h 236164"/>
              <a:gd name="connsiteX4" fmla="*/ 316253 w 434076"/>
              <a:gd name="connsiteY4" fmla="*/ 0 h 236164"/>
              <a:gd name="connsiteX5" fmla="*/ 434076 w 434076"/>
              <a:gd name="connsiteY5" fmla="*/ 118082 h 236164"/>
              <a:gd name="connsiteX6" fmla="*/ 316253 w 434076"/>
              <a:gd name="connsiteY6" fmla="*/ 236165 h 236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076" h="236164">
                <a:moveTo>
                  <a:pt x="316253" y="236165"/>
                </a:moveTo>
                <a:lnTo>
                  <a:pt x="117823" y="236165"/>
                </a:lnTo>
                <a:cubicBezTo>
                  <a:pt x="52761" y="236165"/>
                  <a:pt x="0" y="183144"/>
                  <a:pt x="0" y="118082"/>
                </a:cubicBezTo>
                <a:cubicBezTo>
                  <a:pt x="0" y="53020"/>
                  <a:pt x="52761" y="0"/>
                  <a:pt x="117823" y="0"/>
                </a:cubicBezTo>
                <a:lnTo>
                  <a:pt x="316253" y="0"/>
                </a:lnTo>
                <a:cubicBezTo>
                  <a:pt x="381315" y="0"/>
                  <a:pt x="434076" y="53020"/>
                  <a:pt x="434076" y="118082"/>
                </a:cubicBezTo>
                <a:cubicBezTo>
                  <a:pt x="434076" y="183144"/>
                  <a:pt x="381315" y="236165"/>
                  <a:pt x="316253" y="236165"/>
                </a:cubicBezTo>
                <a:close/>
              </a:path>
            </a:pathLst>
          </a:custGeom>
          <a:solidFill>
            <a:schemeClr val="accent2"/>
          </a:solidFill>
          <a:ln w="2595" cap="flat">
            <a:noFill/>
            <a:prstDash val="solid"/>
            <a:miter/>
          </a:ln>
          <a:effectLst>
            <a:outerShdw blurRad="63500" sx="102000" sy="102000" algn="ctr" rotWithShape="0">
              <a:prstClr val="black">
                <a:alpha val="20000"/>
              </a:prstClr>
            </a:outerShdw>
          </a:effectLst>
        </p:spPr>
        <p:txBody>
          <a:bodyPr rtlCol="0" anchor="ctr"/>
          <a:lstStyle/>
          <a:p>
            <a:endParaRPr lang="en-US"/>
          </a:p>
        </p:txBody>
      </p:sp>
      <p:sp>
        <p:nvSpPr>
          <p:cNvPr id="18" name="Freeform: Shape 17">
            <a:extLst>
              <a:ext uri="{FF2B5EF4-FFF2-40B4-BE49-F238E27FC236}">
                <a16:creationId xmlns:a16="http://schemas.microsoft.com/office/drawing/2014/main" id="{8ED87C91-9BAA-BFA9-0275-EB33BC0B0622}"/>
              </a:ext>
            </a:extLst>
          </p:cNvPr>
          <p:cNvSpPr/>
          <p:nvPr/>
        </p:nvSpPr>
        <p:spPr>
          <a:xfrm>
            <a:off x="5994669" y="2149033"/>
            <a:ext cx="4800331" cy="4174835"/>
          </a:xfrm>
          <a:custGeom>
            <a:avLst/>
            <a:gdLst>
              <a:gd name="connsiteX0" fmla="*/ 3108471 w 3658397"/>
              <a:gd name="connsiteY0" fmla="*/ 2794088 h 3181698"/>
              <a:gd name="connsiteX1" fmla="*/ 2182419 w 3658397"/>
              <a:gd name="connsiteY1" fmla="*/ 3177688 h 3181698"/>
              <a:gd name="connsiteX2" fmla="*/ 942684 w 3658397"/>
              <a:gd name="connsiteY2" fmla="*/ 2715739 h 3181698"/>
              <a:gd name="connsiteX3" fmla="*/ 555192 w 3658397"/>
              <a:gd name="connsiteY3" fmla="*/ 2086321 h 3181698"/>
              <a:gd name="connsiteX4" fmla="*/ 524387 w 3658397"/>
              <a:gd name="connsiteY4" fmla="*/ 2064054 h 3181698"/>
              <a:gd name="connsiteX5" fmla="*/ 250514 w 3658397"/>
              <a:gd name="connsiteY5" fmla="*/ 2064054 h 3181698"/>
              <a:gd name="connsiteX6" fmla="*/ 130277 w 3658397"/>
              <a:gd name="connsiteY6" fmla="*/ 1943844 h 3181698"/>
              <a:gd name="connsiteX7" fmla="*/ 248074 w 3658397"/>
              <a:gd name="connsiteY7" fmla="*/ 1828408 h 3181698"/>
              <a:gd name="connsiteX8" fmla="*/ 638732 w 3658397"/>
              <a:gd name="connsiteY8" fmla="*/ 1828408 h 3181698"/>
              <a:gd name="connsiteX9" fmla="*/ 755880 w 3658397"/>
              <a:gd name="connsiteY9" fmla="*/ 1933826 h 3181698"/>
              <a:gd name="connsiteX10" fmla="*/ 755880 w 3658397"/>
              <a:gd name="connsiteY10" fmla="*/ 1933826 h 3181698"/>
              <a:gd name="connsiteX11" fmla="*/ 1109271 w 3658397"/>
              <a:gd name="connsiteY11" fmla="*/ 2549100 h 3181698"/>
              <a:gd name="connsiteX12" fmla="*/ 2067555 w 3658397"/>
              <a:gd name="connsiteY12" fmla="*/ 2946039 h 3181698"/>
              <a:gd name="connsiteX13" fmla="*/ 3025839 w 3658397"/>
              <a:gd name="connsiteY13" fmla="*/ 2549100 h 3181698"/>
              <a:gd name="connsiteX14" fmla="*/ 3422778 w 3658397"/>
              <a:gd name="connsiteY14" fmla="*/ 1590816 h 3181698"/>
              <a:gd name="connsiteX15" fmla="*/ 3025839 w 3658397"/>
              <a:gd name="connsiteY15" fmla="*/ 632532 h 3181698"/>
              <a:gd name="connsiteX16" fmla="*/ 2067555 w 3658397"/>
              <a:gd name="connsiteY16" fmla="*/ 235594 h 3181698"/>
              <a:gd name="connsiteX17" fmla="*/ 1109271 w 3658397"/>
              <a:gd name="connsiteY17" fmla="*/ 632532 h 3181698"/>
              <a:gd name="connsiteX18" fmla="*/ 756166 w 3658397"/>
              <a:gd name="connsiteY18" fmla="*/ 1246587 h 3181698"/>
              <a:gd name="connsiteX19" fmla="*/ 756166 w 3658397"/>
              <a:gd name="connsiteY19" fmla="*/ 1246587 h 3181698"/>
              <a:gd name="connsiteX20" fmla="*/ 638706 w 3658397"/>
              <a:gd name="connsiteY20" fmla="*/ 1357091 h 3181698"/>
              <a:gd name="connsiteX21" fmla="*/ 120260 w 3658397"/>
              <a:gd name="connsiteY21" fmla="*/ 1357091 h 3181698"/>
              <a:gd name="connsiteX22" fmla="*/ 23 w 3658397"/>
              <a:gd name="connsiteY22" fmla="*/ 1236855 h 3181698"/>
              <a:gd name="connsiteX23" fmla="*/ 117820 w 3658397"/>
              <a:gd name="connsiteY23" fmla="*/ 1121445 h 3181698"/>
              <a:gd name="connsiteX24" fmla="*/ 523063 w 3658397"/>
              <a:gd name="connsiteY24" fmla="*/ 1121445 h 3181698"/>
              <a:gd name="connsiteX25" fmla="*/ 553921 w 3658397"/>
              <a:gd name="connsiteY25" fmla="*/ 1099074 h 3181698"/>
              <a:gd name="connsiteX26" fmla="*/ 942632 w 3658397"/>
              <a:gd name="connsiteY26" fmla="*/ 465893 h 3181698"/>
              <a:gd name="connsiteX27" fmla="*/ 2067555 w 3658397"/>
              <a:gd name="connsiteY27" fmla="*/ 0 h 3181698"/>
              <a:gd name="connsiteX28" fmla="*/ 3192452 w 3658397"/>
              <a:gd name="connsiteY28" fmla="*/ 465945 h 3181698"/>
              <a:gd name="connsiteX29" fmla="*/ 3658397 w 3658397"/>
              <a:gd name="connsiteY29" fmla="*/ 1590842 h 3181698"/>
              <a:gd name="connsiteX30" fmla="*/ 3108471 w 3658397"/>
              <a:gd name="connsiteY30" fmla="*/ 2794088 h 3181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658397" h="3181698">
                <a:moveTo>
                  <a:pt x="3108471" y="2794088"/>
                </a:moveTo>
                <a:cubicBezTo>
                  <a:pt x="2849884" y="3018964"/>
                  <a:pt x="2524261" y="3153837"/>
                  <a:pt x="2182419" y="3177688"/>
                </a:cubicBezTo>
                <a:cubicBezTo>
                  <a:pt x="1715073" y="3210283"/>
                  <a:pt x="1270097" y="3043152"/>
                  <a:pt x="942684" y="2715739"/>
                </a:cubicBezTo>
                <a:cubicBezTo>
                  <a:pt x="764834" y="2537889"/>
                  <a:pt x="632322" y="2322096"/>
                  <a:pt x="555192" y="2086321"/>
                </a:cubicBezTo>
                <a:cubicBezTo>
                  <a:pt x="550832" y="2073007"/>
                  <a:pt x="538375" y="2064054"/>
                  <a:pt x="524387" y="2064054"/>
                </a:cubicBezTo>
                <a:lnTo>
                  <a:pt x="250514" y="2064054"/>
                </a:lnTo>
                <a:cubicBezTo>
                  <a:pt x="184388" y="2064054"/>
                  <a:pt x="128954" y="2009944"/>
                  <a:pt x="130277" y="1943844"/>
                </a:cubicBezTo>
                <a:cubicBezTo>
                  <a:pt x="131549" y="1879871"/>
                  <a:pt x="183817" y="1828408"/>
                  <a:pt x="248074" y="1828408"/>
                </a:cubicBezTo>
                <a:lnTo>
                  <a:pt x="638732" y="1828408"/>
                </a:lnTo>
                <a:cubicBezTo>
                  <a:pt x="699616" y="1828408"/>
                  <a:pt x="749678" y="1874577"/>
                  <a:pt x="755880" y="1933826"/>
                </a:cubicBezTo>
                <a:lnTo>
                  <a:pt x="755880" y="1933826"/>
                </a:lnTo>
                <a:cubicBezTo>
                  <a:pt x="815986" y="2165294"/>
                  <a:pt x="937935" y="2377764"/>
                  <a:pt x="1109271" y="2549100"/>
                </a:cubicBezTo>
                <a:cubicBezTo>
                  <a:pt x="1365238" y="2805066"/>
                  <a:pt x="1705574" y="2946039"/>
                  <a:pt x="2067555" y="2946039"/>
                </a:cubicBezTo>
                <a:cubicBezTo>
                  <a:pt x="2429536" y="2946039"/>
                  <a:pt x="2769873" y="2805066"/>
                  <a:pt x="3025839" y="2549100"/>
                </a:cubicBezTo>
                <a:cubicBezTo>
                  <a:pt x="3281806" y="2293134"/>
                  <a:pt x="3422778" y="1952823"/>
                  <a:pt x="3422778" y="1590816"/>
                </a:cubicBezTo>
                <a:cubicBezTo>
                  <a:pt x="3422778" y="1228835"/>
                  <a:pt x="3281806" y="888498"/>
                  <a:pt x="3025839" y="632532"/>
                </a:cubicBezTo>
                <a:cubicBezTo>
                  <a:pt x="2769873" y="376566"/>
                  <a:pt x="2429562" y="235594"/>
                  <a:pt x="2067555" y="235594"/>
                </a:cubicBezTo>
                <a:cubicBezTo>
                  <a:pt x="1705574" y="235594"/>
                  <a:pt x="1365238" y="376566"/>
                  <a:pt x="1109271" y="632532"/>
                </a:cubicBezTo>
                <a:cubicBezTo>
                  <a:pt x="938194" y="803609"/>
                  <a:pt x="816401" y="1015560"/>
                  <a:pt x="756166" y="1246587"/>
                </a:cubicBezTo>
                <a:cubicBezTo>
                  <a:pt x="756166" y="1246587"/>
                  <a:pt x="756166" y="1246587"/>
                  <a:pt x="756166" y="1246587"/>
                </a:cubicBezTo>
                <a:cubicBezTo>
                  <a:pt x="752377" y="1308249"/>
                  <a:pt x="701329" y="1357091"/>
                  <a:pt x="638706" y="1357091"/>
                </a:cubicBezTo>
                <a:lnTo>
                  <a:pt x="120260" y="1357091"/>
                </a:lnTo>
                <a:cubicBezTo>
                  <a:pt x="54133" y="1357091"/>
                  <a:pt x="-1300" y="1302981"/>
                  <a:pt x="23" y="1236855"/>
                </a:cubicBezTo>
                <a:cubicBezTo>
                  <a:pt x="1295" y="1172882"/>
                  <a:pt x="53563" y="1121445"/>
                  <a:pt x="117820" y="1121445"/>
                </a:cubicBezTo>
                <a:lnTo>
                  <a:pt x="523063" y="1121445"/>
                </a:lnTo>
                <a:cubicBezTo>
                  <a:pt x="537103" y="1121445"/>
                  <a:pt x="549587" y="1112440"/>
                  <a:pt x="553921" y="1099074"/>
                </a:cubicBezTo>
                <a:cubicBezTo>
                  <a:pt x="630869" y="861820"/>
                  <a:pt x="763822" y="644730"/>
                  <a:pt x="942632" y="465893"/>
                </a:cubicBezTo>
                <a:cubicBezTo>
                  <a:pt x="1243132" y="165471"/>
                  <a:pt x="1642640" y="0"/>
                  <a:pt x="2067555" y="0"/>
                </a:cubicBezTo>
                <a:cubicBezTo>
                  <a:pt x="2492496" y="0"/>
                  <a:pt x="2891978" y="165471"/>
                  <a:pt x="3192452" y="465945"/>
                </a:cubicBezTo>
                <a:cubicBezTo>
                  <a:pt x="3492926" y="766420"/>
                  <a:pt x="3658397" y="1165927"/>
                  <a:pt x="3658397" y="1590842"/>
                </a:cubicBezTo>
                <a:cubicBezTo>
                  <a:pt x="3658423" y="2053881"/>
                  <a:pt x="3461965" y="2486685"/>
                  <a:pt x="3108471" y="2794088"/>
                </a:cubicBezTo>
                <a:close/>
              </a:path>
            </a:pathLst>
          </a:custGeom>
          <a:solidFill>
            <a:schemeClr val="accent3"/>
          </a:solidFill>
          <a:ln w="2595" cap="flat">
            <a:noFill/>
            <a:prstDash val="solid"/>
            <a:miter/>
          </a:ln>
          <a:effectLst>
            <a:outerShdw blurRad="63500" sx="102000" sy="102000" algn="ctr" rotWithShape="0">
              <a:prstClr val="black">
                <a:alpha val="20000"/>
              </a:prstClr>
            </a:outerShdw>
          </a:effectLst>
        </p:spPr>
        <p:txBody>
          <a:bodyPr rtlCol="0" anchor="ctr"/>
          <a:lstStyle/>
          <a:p>
            <a:endParaRPr lang="en-US"/>
          </a:p>
        </p:txBody>
      </p:sp>
      <p:sp>
        <p:nvSpPr>
          <p:cNvPr id="19" name="Freeform: Shape 18">
            <a:extLst>
              <a:ext uri="{FF2B5EF4-FFF2-40B4-BE49-F238E27FC236}">
                <a16:creationId xmlns:a16="http://schemas.microsoft.com/office/drawing/2014/main" id="{02214BA3-21CC-7C56-6A8D-419CE19BABB7}"/>
              </a:ext>
            </a:extLst>
          </p:cNvPr>
          <p:cNvSpPr/>
          <p:nvPr/>
        </p:nvSpPr>
        <p:spPr>
          <a:xfrm>
            <a:off x="5709914" y="4548197"/>
            <a:ext cx="309199" cy="309199"/>
          </a:xfrm>
          <a:custGeom>
            <a:avLst/>
            <a:gdLst>
              <a:gd name="connsiteX0" fmla="*/ 235646 w 235645"/>
              <a:gd name="connsiteY0" fmla="*/ 117823 h 235645"/>
              <a:gd name="connsiteX1" fmla="*/ 117823 w 235645"/>
              <a:gd name="connsiteY1" fmla="*/ 235646 h 235645"/>
              <a:gd name="connsiteX2" fmla="*/ 0 w 235645"/>
              <a:gd name="connsiteY2" fmla="*/ 117823 h 235645"/>
              <a:gd name="connsiteX3" fmla="*/ 117823 w 235645"/>
              <a:gd name="connsiteY3" fmla="*/ 0 h 235645"/>
              <a:gd name="connsiteX4" fmla="*/ 235646 w 235645"/>
              <a:gd name="connsiteY4" fmla="*/ 117823 h 235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645" h="235645">
                <a:moveTo>
                  <a:pt x="235646" y="117823"/>
                </a:moveTo>
                <a:cubicBezTo>
                  <a:pt x="235646" y="182895"/>
                  <a:pt x="182895" y="235646"/>
                  <a:pt x="117823" y="235646"/>
                </a:cubicBezTo>
                <a:cubicBezTo>
                  <a:pt x="52751" y="235646"/>
                  <a:pt x="0" y="182895"/>
                  <a:pt x="0" y="117823"/>
                </a:cubicBezTo>
                <a:cubicBezTo>
                  <a:pt x="0" y="52751"/>
                  <a:pt x="52751" y="0"/>
                  <a:pt x="117823" y="0"/>
                </a:cubicBezTo>
                <a:cubicBezTo>
                  <a:pt x="182895" y="0"/>
                  <a:pt x="235646" y="52751"/>
                  <a:pt x="235646" y="117823"/>
                </a:cubicBezTo>
                <a:close/>
              </a:path>
            </a:pathLst>
          </a:custGeom>
          <a:solidFill>
            <a:schemeClr val="accent3"/>
          </a:solidFill>
          <a:ln w="2595" cap="flat">
            <a:noFill/>
            <a:prstDash val="solid"/>
            <a:miter/>
          </a:ln>
          <a:effectLst>
            <a:outerShdw blurRad="63500" sx="102000" sy="102000" algn="ctr" rotWithShape="0">
              <a:prstClr val="black">
                <a:alpha val="20000"/>
              </a:prstClr>
            </a:outerShdw>
          </a:effectLst>
        </p:spPr>
        <p:txBody>
          <a:bodyPr rtlCol="0" anchor="ctr"/>
          <a:lstStyle/>
          <a:p>
            <a:endParaRPr lang="en-US"/>
          </a:p>
        </p:txBody>
      </p:sp>
      <p:sp>
        <p:nvSpPr>
          <p:cNvPr id="20" name="Freeform: Shape 19">
            <a:extLst>
              <a:ext uri="{FF2B5EF4-FFF2-40B4-BE49-F238E27FC236}">
                <a16:creationId xmlns:a16="http://schemas.microsoft.com/office/drawing/2014/main" id="{31F8FC6A-D72D-0EA4-34E2-D71A3C298FC2}"/>
              </a:ext>
            </a:extLst>
          </p:cNvPr>
          <p:cNvSpPr/>
          <p:nvPr/>
        </p:nvSpPr>
        <p:spPr>
          <a:xfrm>
            <a:off x="1396740" y="2147528"/>
            <a:ext cx="4988510" cy="4174830"/>
          </a:xfrm>
          <a:custGeom>
            <a:avLst/>
            <a:gdLst>
              <a:gd name="connsiteX0" fmla="*/ 3681160 w 3801810"/>
              <a:gd name="connsiteY0" fmla="*/ 1472246 h 3181694"/>
              <a:gd name="connsiteX1" fmla="*/ 3230656 w 3801810"/>
              <a:gd name="connsiteY1" fmla="*/ 1472246 h 3181694"/>
              <a:gd name="connsiteX2" fmla="*/ 3172705 w 3801810"/>
              <a:gd name="connsiteY2" fmla="*/ 1420316 h 3181694"/>
              <a:gd name="connsiteX3" fmla="*/ 3172368 w 3801810"/>
              <a:gd name="connsiteY3" fmla="*/ 1417097 h 3181694"/>
              <a:gd name="connsiteX4" fmla="*/ 3228477 w 3801810"/>
              <a:gd name="connsiteY4" fmla="*/ 1354423 h 3181694"/>
              <a:gd name="connsiteX5" fmla="*/ 3228477 w 3801810"/>
              <a:gd name="connsiteY5" fmla="*/ 1354423 h 3181694"/>
              <a:gd name="connsiteX6" fmla="*/ 3349050 w 3801810"/>
              <a:gd name="connsiteY6" fmla="*/ 1240908 h 3181694"/>
              <a:gd name="connsiteX7" fmla="*/ 3231305 w 3801810"/>
              <a:gd name="connsiteY7" fmla="*/ 1118777 h 3181694"/>
              <a:gd name="connsiteX8" fmla="*/ 3153137 w 3801810"/>
              <a:gd name="connsiteY8" fmla="*/ 1118777 h 3181694"/>
              <a:gd name="connsiteX9" fmla="*/ 3097859 w 3801810"/>
              <a:gd name="connsiteY9" fmla="*/ 1078941 h 3181694"/>
              <a:gd name="connsiteX10" fmla="*/ 2710108 w 3801810"/>
              <a:gd name="connsiteY10" fmla="*/ 460319 h 3181694"/>
              <a:gd name="connsiteX11" fmla="*/ 1567537 w 3801810"/>
              <a:gd name="connsiteY11" fmla="*/ 161 h 3181694"/>
              <a:gd name="connsiteX12" fmla="*/ 465945 w 3801810"/>
              <a:gd name="connsiteY12" fmla="*/ 465950 h 3181694"/>
              <a:gd name="connsiteX13" fmla="*/ 0 w 3801810"/>
              <a:gd name="connsiteY13" fmla="*/ 1590847 h 3181694"/>
              <a:gd name="connsiteX14" fmla="*/ 465945 w 3801810"/>
              <a:gd name="connsiteY14" fmla="*/ 2715744 h 3181694"/>
              <a:gd name="connsiteX15" fmla="*/ 1569588 w 3801810"/>
              <a:gd name="connsiteY15" fmla="*/ 3181560 h 3181694"/>
              <a:gd name="connsiteX16" fmla="*/ 2715765 w 3801810"/>
              <a:gd name="connsiteY16" fmla="*/ 2715744 h 3181694"/>
              <a:gd name="connsiteX17" fmla="*/ 3172809 w 3801810"/>
              <a:gd name="connsiteY17" fmla="*/ 1760523 h 3181694"/>
              <a:gd name="connsiteX18" fmla="*/ 3230838 w 3801810"/>
              <a:gd name="connsiteY18" fmla="*/ 1707866 h 3181694"/>
              <a:gd name="connsiteX19" fmla="*/ 3683989 w 3801810"/>
              <a:gd name="connsiteY19" fmla="*/ 1707866 h 3181694"/>
              <a:gd name="connsiteX20" fmla="*/ 3801734 w 3801810"/>
              <a:gd name="connsiteY20" fmla="*/ 1585761 h 3181694"/>
              <a:gd name="connsiteX21" fmla="*/ 3681160 w 3801810"/>
              <a:gd name="connsiteY21" fmla="*/ 1472246 h 3181694"/>
              <a:gd name="connsiteX22" fmla="*/ 2549126 w 3801810"/>
              <a:gd name="connsiteY22" fmla="*/ 2549131 h 3181694"/>
              <a:gd name="connsiteX23" fmla="*/ 1590842 w 3801810"/>
              <a:gd name="connsiteY23" fmla="*/ 2946069 h 3181694"/>
              <a:gd name="connsiteX24" fmla="*/ 632558 w 3801810"/>
              <a:gd name="connsiteY24" fmla="*/ 2549131 h 3181694"/>
              <a:gd name="connsiteX25" fmla="*/ 235646 w 3801810"/>
              <a:gd name="connsiteY25" fmla="*/ 1590847 h 3181694"/>
              <a:gd name="connsiteX26" fmla="*/ 632584 w 3801810"/>
              <a:gd name="connsiteY26" fmla="*/ 632563 h 3181694"/>
              <a:gd name="connsiteX27" fmla="*/ 1590842 w 3801810"/>
              <a:gd name="connsiteY27" fmla="*/ 235651 h 3181694"/>
              <a:gd name="connsiteX28" fmla="*/ 2549126 w 3801810"/>
              <a:gd name="connsiteY28" fmla="*/ 632589 h 3181694"/>
              <a:gd name="connsiteX29" fmla="*/ 2946065 w 3801810"/>
              <a:gd name="connsiteY29" fmla="*/ 1590873 h 3181694"/>
              <a:gd name="connsiteX30" fmla="*/ 2549126 w 3801810"/>
              <a:gd name="connsiteY30" fmla="*/ 2549131 h 318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01810" h="3181694">
                <a:moveTo>
                  <a:pt x="3681160" y="1472246"/>
                </a:moveTo>
                <a:lnTo>
                  <a:pt x="3230656" y="1472246"/>
                </a:lnTo>
                <a:cubicBezTo>
                  <a:pt x="3200915" y="1472246"/>
                  <a:pt x="3175845" y="1449901"/>
                  <a:pt x="3172705" y="1420316"/>
                </a:cubicBezTo>
                <a:cubicBezTo>
                  <a:pt x="3172601" y="1419252"/>
                  <a:pt x="3172472" y="1418162"/>
                  <a:pt x="3172368" y="1417097"/>
                </a:cubicBezTo>
                <a:cubicBezTo>
                  <a:pt x="3168761" y="1383645"/>
                  <a:pt x="3194817" y="1354423"/>
                  <a:pt x="3228477" y="1354423"/>
                </a:cubicBezTo>
                <a:lnTo>
                  <a:pt x="3228477" y="1354423"/>
                </a:lnTo>
                <a:cubicBezTo>
                  <a:pt x="3292371" y="1354423"/>
                  <a:pt x="3346766" y="1304751"/>
                  <a:pt x="3349050" y="1240908"/>
                </a:cubicBezTo>
                <a:cubicBezTo>
                  <a:pt x="3351438" y="1173874"/>
                  <a:pt x="3297795" y="1118777"/>
                  <a:pt x="3231305" y="1118777"/>
                </a:cubicBezTo>
                <a:lnTo>
                  <a:pt x="3153137" y="1118777"/>
                </a:lnTo>
                <a:cubicBezTo>
                  <a:pt x="3128067" y="1118777"/>
                  <a:pt x="3105904" y="1102713"/>
                  <a:pt x="3097859" y="1078941"/>
                </a:cubicBezTo>
                <a:cubicBezTo>
                  <a:pt x="3019717" y="848174"/>
                  <a:pt x="2888425" y="636897"/>
                  <a:pt x="2710108" y="460319"/>
                </a:cubicBezTo>
                <a:cubicBezTo>
                  <a:pt x="2406986" y="160156"/>
                  <a:pt x="1994087" y="-5912"/>
                  <a:pt x="1567537" y="161"/>
                </a:cubicBezTo>
                <a:cubicBezTo>
                  <a:pt x="1151316" y="6104"/>
                  <a:pt x="760918" y="170978"/>
                  <a:pt x="465945" y="465950"/>
                </a:cubicBezTo>
                <a:cubicBezTo>
                  <a:pt x="165471" y="766425"/>
                  <a:pt x="0" y="1165932"/>
                  <a:pt x="0" y="1590847"/>
                </a:cubicBezTo>
                <a:cubicBezTo>
                  <a:pt x="0" y="2015788"/>
                  <a:pt x="165471" y="2415270"/>
                  <a:pt x="465945" y="2715744"/>
                </a:cubicBezTo>
                <a:cubicBezTo>
                  <a:pt x="761385" y="3011184"/>
                  <a:pt x="1152588" y="3176136"/>
                  <a:pt x="1569588" y="3181560"/>
                </a:cubicBezTo>
                <a:cubicBezTo>
                  <a:pt x="1998240" y="3187139"/>
                  <a:pt x="2412644" y="3018865"/>
                  <a:pt x="2715765" y="2715744"/>
                </a:cubicBezTo>
                <a:cubicBezTo>
                  <a:pt x="2975884" y="2455626"/>
                  <a:pt x="3134789" y="2121310"/>
                  <a:pt x="3172809" y="1760523"/>
                </a:cubicBezTo>
                <a:cubicBezTo>
                  <a:pt x="3175949" y="1730678"/>
                  <a:pt x="3200837" y="1707866"/>
                  <a:pt x="3230838" y="1707866"/>
                </a:cubicBezTo>
                <a:lnTo>
                  <a:pt x="3683989" y="1707866"/>
                </a:lnTo>
                <a:cubicBezTo>
                  <a:pt x="3750479" y="1707866"/>
                  <a:pt x="3804122" y="1652769"/>
                  <a:pt x="3801734" y="1585761"/>
                </a:cubicBezTo>
                <a:cubicBezTo>
                  <a:pt x="3799476" y="1521918"/>
                  <a:pt x="3745055" y="1472246"/>
                  <a:pt x="3681160" y="1472246"/>
                </a:cubicBezTo>
                <a:close/>
                <a:moveTo>
                  <a:pt x="2549126" y="2549131"/>
                </a:moveTo>
                <a:cubicBezTo>
                  <a:pt x="2293160" y="2805097"/>
                  <a:pt x="1952849" y="2946069"/>
                  <a:pt x="1590842" y="2946069"/>
                </a:cubicBezTo>
                <a:cubicBezTo>
                  <a:pt x="1228835" y="2946069"/>
                  <a:pt x="888525" y="2805097"/>
                  <a:pt x="632558" y="2549131"/>
                </a:cubicBezTo>
                <a:cubicBezTo>
                  <a:pt x="376618" y="2293165"/>
                  <a:pt x="235646" y="1952828"/>
                  <a:pt x="235646" y="1590847"/>
                </a:cubicBezTo>
                <a:cubicBezTo>
                  <a:pt x="235646" y="1228866"/>
                  <a:pt x="376618" y="888530"/>
                  <a:pt x="632584" y="632563"/>
                </a:cubicBezTo>
                <a:cubicBezTo>
                  <a:pt x="888551" y="376597"/>
                  <a:pt x="1228861" y="235651"/>
                  <a:pt x="1590842" y="235651"/>
                </a:cubicBezTo>
                <a:cubicBezTo>
                  <a:pt x="1952823" y="235651"/>
                  <a:pt x="2293160" y="376623"/>
                  <a:pt x="2549126" y="632589"/>
                </a:cubicBezTo>
                <a:cubicBezTo>
                  <a:pt x="2805093" y="888556"/>
                  <a:pt x="2946065" y="1228866"/>
                  <a:pt x="2946065" y="1590873"/>
                </a:cubicBezTo>
                <a:cubicBezTo>
                  <a:pt x="2946065" y="1952828"/>
                  <a:pt x="2805093" y="2293165"/>
                  <a:pt x="2549126" y="2549131"/>
                </a:cubicBezTo>
                <a:close/>
              </a:path>
            </a:pathLst>
          </a:custGeom>
          <a:solidFill>
            <a:schemeClr val="accent2"/>
          </a:solidFill>
          <a:ln w="2595" cap="flat">
            <a:noFill/>
            <a:prstDash val="solid"/>
            <a:miter/>
          </a:ln>
          <a:effectLst>
            <a:outerShdw blurRad="63500" sx="102000" sy="102000" algn="ctr" rotWithShape="0">
              <a:prstClr val="black">
                <a:alpha val="20000"/>
              </a:prstClr>
            </a:outerShdw>
          </a:effectLst>
        </p:spPr>
        <p:txBody>
          <a:bodyPr rtlCol="0" anchor="ctr"/>
          <a:lstStyle/>
          <a:p>
            <a:endParaRPr lang="en-US"/>
          </a:p>
        </p:txBody>
      </p:sp>
      <p:sp>
        <p:nvSpPr>
          <p:cNvPr id="21" name="Freeform: Shape 20">
            <a:extLst>
              <a:ext uri="{FF2B5EF4-FFF2-40B4-BE49-F238E27FC236}">
                <a16:creationId xmlns:a16="http://schemas.microsoft.com/office/drawing/2014/main" id="{EC546726-E5DF-4719-3E69-BFBF370E1340}"/>
              </a:ext>
            </a:extLst>
          </p:cNvPr>
          <p:cNvSpPr/>
          <p:nvPr/>
        </p:nvSpPr>
        <p:spPr>
          <a:xfrm>
            <a:off x="6916783" y="2448937"/>
            <a:ext cx="3572013" cy="3572011"/>
          </a:xfrm>
          <a:custGeom>
            <a:avLst/>
            <a:gdLst>
              <a:gd name="connsiteX0" fmla="*/ 1361140 w 2722279"/>
              <a:gd name="connsiteY0" fmla="*/ 0 h 2722278"/>
              <a:gd name="connsiteX1" fmla="*/ 398677 w 2722279"/>
              <a:gd name="connsiteY1" fmla="*/ 398677 h 2722278"/>
              <a:gd name="connsiteX2" fmla="*/ 0 w 2722279"/>
              <a:gd name="connsiteY2" fmla="*/ 1361139 h 2722278"/>
              <a:gd name="connsiteX3" fmla="*/ 398677 w 2722279"/>
              <a:gd name="connsiteY3" fmla="*/ 2323602 h 2722278"/>
              <a:gd name="connsiteX4" fmla="*/ 1361140 w 2722279"/>
              <a:gd name="connsiteY4" fmla="*/ 2722279 h 2722278"/>
              <a:gd name="connsiteX5" fmla="*/ 2323602 w 2722279"/>
              <a:gd name="connsiteY5" fmla="*/ 2323602 h 2722278"/>
              <a:gd name="connsiteX6" fmla="*/ 2722279 w 2722279"/>
              <a:gd name="connsiteY6" fmla="*/ 1361139 h 2722278"/>
              <a:gd name="connsiteX7" fmla="*/ 2323602 w 2722279"/>
              <a:gd name="connsiteY7" fmla="*/ 398677 h 2722278"/>
              <a:gd name="connsiteX8" fmla="*/ 1361140 w 2722279"/>
              <a:gd name="connsiteY8" fmla="*/ 0 h 2722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22279" h="2722278">
                <a:moveTo>
                  <a:pt x="1361140" y="0"/>
                </a:moveTo>
                <a:cubicBezTo>
                  <a:pt x="997576" y="0"/>
                  <a:pt x="655759" y="141595"/>
                  <a:pt x="398677" y="398677"/>
                </a:cubicBezTo>
                <a:cubicBezTo>
                  <a:pt x="141595" y="655759"/>
                  <a:pt x="0" y="997575"/>
                  <a:pt x="0" y="1361139"/>
                </a:cubicBezTo>
                <a:cubicBezTo>
                  <a:pt x="0" y="1724703"/>
                  <a:pt x="141595" y="2066519"/>
                  <a:pt x="398677" y="2323602"/>
                </a:cubicBezTo>
                <a:cubicBezTo>
                  <a:pt x="655759" y="2580684"/>
                  <a:pt x="997576" y="2722279"/>
                  <a:pt x="1361140" y="2722279"/>
                </a:cubicBezTo>
                <a:cubicBezTo>
                  <a:pt x="1724704" y="2722279"/>
                  <a:pt x="2066520" y="2580710"/>
                  <a:pt x="2323602" y="2323602"/>
                </a:cubicBezTo>
                <a:cubicBezTo>
                  <a:pt x="2580684" y="2066519"/>
                  <a:pt x="2722279" y="1724703"/>
                  <a:pt x="2722279" y="1361139"/>
                </a:cubicBezTo>
                <a:cubicBezTo>
                  <a:pt x="2722279" y="997575"/>
                  <a:pt x="2580684" y="655759"/>
                  <a:pt x="2323602" y="398677"/>
                </a:cubicBezTo>
                <a:cubicBezTo>
                  <a:pt x="2066520" y="141595"/>
                  <a:pt x="1724704" y="0"/>
                  <a:pt x="1361140" y="0"/>
                </a:cubicBezTo>
                <a:close/>
              </a:path>
            </a:pathLst>
          </a:custGeom>
          <a:solidFill>
            <a:schemeClr val="accent5"/>
          </a:solidFill>
          <a:ln w="2595" cap="flat">
            <a:noFill/>
            <a:prstDash val="solid"/>
            <a:miter/>
          </a:ln>
          <a:effectLst>
            <a:outerShdw blurRad="63500" sx="102000" sy="102000" algn="ctr" rotWithShape="0">
              <a:prstClr val="black">
                <a:alpha val="25000"/>
              </a:prstClr>
            </a:outerShdw>
          </a:effectLst>
        </p:spPr>
        <p:txBody>
          <a:bodyPr rtlCol="0" anchor="ctr"/>
          <a:lstStyle/>
          <a:p>
            <a:endParaRPr lang="en-US"/>
          </a:p>
        </p:txBody>
      </p:sp>
      <p:sp>
        <p:nvSpPr>
          <p:cNvPr id="22" name="Freeform: Shape 21">
            <a:extLst>
              <a:ext uri="{FF2B5EF4-FFF2-40B4-BE49-F238E27FC236}">
                <a16:creationId xmlns:a16="http://schemas.microsoft.com/office/drawing/2014/main" id="{B2CCA5D9-3C6F-C013-8B2D-13B6F717A74F}"/>
              </a:ext>
            </a:extLst>
          </p:cNvPr>
          <p:cNvSpPr/>
          <p:nvPr/>
        </p:nvSpPr>
        <p:spPr>
          <a:xfrm>
            <a:off x="1698175" y="2448937"/>
            <a:ext cx="3571979" cy="3572011"/>
          </a:xfrm>
          <a:custGeom>
            <a:avLst/>
            <a:gdLst>
              <a:gd name="connsiteX0" fmla="*/ 1361114 w 2722253"/>
              <a:gd name="connsiteY0" fmla="*/ 0 h 2722278"/>
              <a:gd name="connsiteX1" fmla="*/ 2323576 w 2722253"/>
              <a:gd name="connsiteY1" fmla="*/ 398677 h 2722278"/>
              <a:gd name="connsiteX2" fmla="*/ 2722253 w 2722253"/>
              <a:gd name="connsiteY2" fmla="*/ 1361139 h 2722278"/>
              <a:gd name="connsiteX3" fmla="*/ 2323576 w 2722253"/>
              <a:gd name="connsiteY3" fmla="*/ 2323602 h 2722278"/>
              <a:gd name="connsiteX4" fmla="*/ 1361114 w 2722253"/>
              <a:gd name="connsiteY4" fmla="*/ 2722279 h 2722278"/>
              <a:gd name="connsiteX5" fmla="*/ 398651 w 2722253"/>
              <a:gd name="connsiteY5" fmla="*/ 2323602 h 2722278"/>
              <a:gd name="connsiteX6" fmla="*/ 0 w 2722253"/>
              <a:gd name="connsiteY6" fmla="*/ 1361139 h 2722278"/>
              <a:gd name="connsiteX7" fmla="*/ 398677 w 2722253"/>
              <a:gd name="connsiteY7" fmla="*/ 398677 h 2722278"/>
              <a:gd name="connsiteX8" fmla="*/ 1361114 w 2722253"/>
              <a:gd name="connsiteY8" fmla="*/ 0 h 2722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22253" h="2722278">
                <a:moveTo>
                  <a:pt x="1361114" y="0"/>
                </a:moveTo>
                <a:cubicBezTo>
                  <a:pt x="1724678" y="0"/>
                  <a:pt x="2066494" y="141595"/>
                  <a:pt x="2323576" y="398677"/>
                </a:cubicBezTo>
                <a:cubicBezTo>
                  <a:pt x="2580658" y="655759"/>
                  <a:pt x="2722253" y="997575"/>
                  <a:pt x="2722253" y="1361139"/>
                </a:cubicBezTo>
                <a:cubicBezTo>
                  <a:pt x="2722253" y="1724703"/>
                  <a:pt x="2580658" y="2066519"/>
                  <a:pt x="2323576" y="2323602"/>
                </a:cubicBezTo>
                <a:cubicBezTo>
                  <a:pt x="2066494" y="2580684"/>
                  <a:pt x="1724678" y="2722279"/>
                  <a:pt x="1361114" y="2722279"/>
                </a:cubicBezTo>
                <a:cubicBezTo>
                  <a:pt x="997550" y="2722279"/>
                  <a:pt x="655734" y="2580710"/>
                  <a:pt x="398651" y="2323602"/>
                </a:cubicBezTo>
                <a:cubicBezTo>
                  <a:pt x="141569" y="2066519"/>
                  <a:pt x="0" y="1724729"/>
                  <a:pt x="0" y="1361139"/>
                </a:cubicBezTo>
                <a:cubicBezTo>
                  <a:pt x="0" y="997550"/>
                  <a:pt x="141569" y="655759"/>
                  <a:pt x="398677" y="398677"/>
                </a:cubicBezTo>
                <a:cubicBezTo>
                  <a:pt x="655786" y="141595"/>
                  <a:pt x="997550" y="0"/>
                  <a:pt x="1361114" y="0"/>
                </a:cubicBezTo>
                <a:close/>
              </a:path>
            </a:pathLst>
          </a:custGeom>
          <a:solidFill>
            <a:schemeClr val="accent5"/>
          </a:solidFill>
          <a:ln w="2595" cap="flat">
            <a:noFill/>
            <a:prstDash val="solid"/>
            <a:miter/>
          </a:ln>
          <a:effectLst>
            <a:outerShdw blurRad="63500" sx="102000" sy="102000" algn="ctr" rotWithShape="0">
              <a:prstClr val="black">
                <a:alpha val="25000"/>
              </a:prstClr>
            </a:outerShdw>
          </a:effectLst>
        </p:spPr>
        <p:txBody>
          <a:bodyPr rtlCol="0" anchor="ctr"/>
          <a:lstStyle/>
          <a:p>
            <a:endParaRPr lang="en-US"/>
          </a:p>
        </p:txBody>
      </p:sp>
      <p:sp>
        <p:nvSpPr>
          <p:cNvPr id="33" name="TextBox 32">
            <a:extLst>
              <a:ext uri="{FF2B5EF4-FFF2-40B4-BE49-F238E27FC236}">
                <a16:creationId xmlns:a16="http://schemas.microsoft.com/office/drawing/2014/main" id="{0FF40B6B-4B61-319B-9F0D-DB62F09FAD26}"/>
              </a:ext>
            </a:extLst>
          </p:cNvPr>
          <p:cNvSpPr txBox="1"/>
          <p:nvPr/>
        </p:nvSpPr>
        <p:spPr>
          <a:xfrm>
            <a:off x="2030014" y="4192692"/>
            <a:ext cx="2908300" cy="1169551"/>
          </a:xfrm>
          <a:prstGeom prst="rect">
            <a:avLst/>
          </a:prstGeom>
          <a:noFill/>
        </p:spPr>
        <p:txBody>
          <a:bodyPr wrap="square">
            <a:spAutoFit/>
          </a:bodyPr>
          <a:lstStyle/>
          <a:p>
            <a:pPr algn="ctr"/>
            <a:r>
              <a:rPr lang="en-US" sz="1400" dirty="0"/>
              <a:t>To be Pakistan’s most trusted partner in geosynthetic innovation, delivering products that strengthen foundations and protect the environment.</a:t>
            </a:r>
          </a:p>
        </p:txBody>
      </p:sp>
      <p:sp>
        <p:nvSpPr>
          <p:cNvPr id="34" name="Rectangle: Rounded Corners 33">
            <a:extLst>
              <a:ext uri="{FF2B5EF4-FFF2-40B4-BE49-F238E27FC236}">
                <a16:creationId xmlns:a16="http://schemas.microsoft.com/office/drawing/2014/main" id="{291F3D9C-934F-B807-A03C-C2FF7DBE0A96}"/>
              </a:ext>
            </a:extLst>
          </p:cNvPr>
          <p:cNvSpPr/>
          <p:nvPr/>
        </p:nvSpPr>
        <p:spPr>
          <a:xfrm>
            <a:off x="2420539" y="3575710"/>
            <a:ext cx="2127250" cy="501535"/>
          </a:xfrm>
          <a:prstGeom prst="roundRect">
            <a:avLst>
              <a:gd name="adj" fmla="val 50000"/>
            </a:avLst>
          </a:prstGeom>
          <a:solidFill>
            <a:schemeClr val="accent2"/>
          </a:solidFill>
          <a:ln w="2595" cap="flat">
            <a:noFill/>
            <a:prstDash val="solid"/>
            <a:miter/>
          </a:ln>
          <a:effectLst>
            <a:outerShdw blurRad="63500" sx="102000" sy="102000" algn="ctr" rotWithShape="0">
              <a:prstClr val="black">
                <a:alpha val="20000"/>
              </a:prstClr>
            </a:outerShdw>
          </a:effectLst>
        </p:spPr>
        <p:txBody>
          <a:bodyPr rtlCol="0" anchor="ctr"/>
          <a:lstStyle/>
          <a:p>
            <a:endParaRPr lang="en-US">
              <a:solidFill>
                <a:schemeClr val="tx1"/>
              </a:solidFill>
            </a:endParaRPr>
          </a:p>
        </p:txBody>
      </p:sp>
      <p:sp>
        <p:nvSpPr>
          <p:cNvPr id="35" name="TextBox 34">
            <a:extLst>
              <a:ext uri="{FF2B5EF4-FFF2-40B4-BE49-F238E27FC236}">
                <a16:creationId xmlns:a16="http://schemas.microsoft.com/office/drawing/2014/main" id="{53099CD7-F4E6-23C4-3495-67AD70644386}"/>
              </a:ext>
            </a:extLst>
          </p:cNvPr>
          <p:cNvSpPr txBox="1"/>
          <p:nvPr/>
        </p:nvSpPr>
        <p:spPr>
          <a:xfrm>
            <a:off x="2659853" y="3626422"/>
            <a:ext cx="1648622" cy="400110"/>
          </a:xfrm>
          <a:prstGeom prst="rect">
            <a:avLst/>
          </a:prstGeom>
          <a:noFill/>
        </p:spPr>
        <p:txBody>
          <a:bodyPr wrap="square">
            <a:spAutoFit/>
          </a:bodyPr>
          <a:lstStyle/>
          <a:p>
            <a:pPr algn="ctr"/>
            <a:r>
              <a:rPr lang="en-US" sz="2000" b="1" dirty="0">
                <a:solidFill>
                  <a:schemeClr val="accent1"/>
                </a:solidFill>
              </a:rPr>
              <a:t>Vision</a:t>
            </a:r>
          </a:p>
        </p:txBody>
      </p:sp>
      <p:sp>
        <p:nvSpPr>
          <p:cNvPr id="36" name="TextBox 35">
            <a:extLst>
              <a:ext uri="{FF2B5EF4-FFF2-40B4-BE49-F238E27FC236}">
                <a16:creationId xmlns:a16="http://schemas.microsoft.com/office/drawing/2014/main" id="{305CC8F5-3E4A-6141-850D-A45D6B4D7351}"/>
              </a:ext>
            </a:extLst>
          </p:cNvPr>
          <p:cNvSpPr txBox="1"/>
          <p:nvPr/>
        </p:nvSpPr>
        <p:spPr>
          <a:xfrm>
            <a:off x="7059502" y="4192692"/>
            <a:ext cx="3286574" cy="1169551"/>
          </a:xfrm>
          <a:prstGeom prst="rect">
            <a:avLst/>
          </a:prstGeom>
          <a:noFill/>
        </p:spPr>
        <p:txBody>
          <a:bodyPr wrap="square">
            <a:spAutoFit/>
          </a:bodyPr>
          <a:lstStyle/>
          <a:p>
            <a:pPr algn="ctr"/>
            <a:r>
              <a:rPr lang="en-US" sz="1400" dirty="0"/>
              <a:t>To serve industries with durable, reliable, and cost-effective ground engineering solutions through innovation, quality, transparency, and exceptional service.</a:t>
            </a:r>
          </a:p>
        </p:txBody>
      </p:sp>
      <p:sp>
        <p:nvSpPr>
          <p:cNvPr id="37" name="Rectangle: Rounded Corners 36">
            <a:extLst>
              <a:ext uri="{FF2B5EF4-FFF2-40B4-BE49-F238E27FC236}">
                <a16:creationId xmlns:a16="http://schemas.microsoft.com/office/drawing/2014/main" id="{5572D3E6-5FD5-4F6A-F59E-4AB03CED45B8}"/>
              </a:ext>
            </a:extLst>
          </p:cNvPr>
          <p:cNvSpPr/>
          <p:nvPr/>
        </p:nvSpPr>
        <p:spPr>
          <a:xfrm>
            <a:off x="7639164" y="3575710"/>
            <a:ext cx="2127250" cy="501535"/>
          </a:xfrm>
          <a:prstGeom prst="roundRect">
            <a:avLst>
              <a:gd name="adj" fmla="val 50000"/>
            </a:avLst>
          </a:prstGeom>
          <a:solidFill>
            <a:schemeClr val="accent1"/>
          </a:solidFill>
          <a:ln w="2595" cap="flat">
            <a:noFill/>
            <a:prstDash val="solid"/>
            <a:miter/>
          </a:ln>
          <a:effectLst>
            <a:outerShdw blurRad="63500" sx="102000" sy="102000" algn="ctr" rotWithShape="0">
              <a:prstClr val="black">
                <a:alpha val="20000"/>
              </a:prstClr>
            </a:outerShdw>
          </a:effectLst>
        </p:spPr>
        <p:txBody>
          <a:bodyPr rtlCol="0" anchor="ctr"/>
          <a:lstStyle/>
          <a:p>
            <a:endParaRPr lang="en-US">
              <a:solidFill>
                <a:schemeClr val="tx1"/>
              </a:solidFill>
            </a:endParaRPr>
          </a:p>
        </p:txBody>
      </p:sp>
      <p:sp>
        <p:nvSpPr>
          <p:cNvPr id="38" name="TextBox 37">
            <a:extLst>
              <a:ext uri="{FF2B5EF4-FFF2-40B4-BE49-F238E27FC236}">
                <a16:creationId xmlns:a16="http://schemas.microsoft.com/office/drawing/2014/main" id="{DD6A041D-F647-54A9-A1C5-5E62D0FB64E2}"/>
              </a:ext>
            </a:extLst>
          </p:cNvPr>
          <p:cNvSpPr txBox="1"/>
          <p:nvPr/>
        </p:nvSpPr>
        <p:spPr>
          <a:xfrm>
            <a:off x="7878478" y="3626422"/>
            <a:ext cx="1648622" cy="400110"/>
          </a:xfrm>
          <a:prstGeom prst="rect">
            <a:avLst/>
          </a:prstGeom>
          <a:noFill/>
        </p:spPr>
        <p:txBody>
          <a:bodyPr wrap="square">
            <a:spAutoFit/>
          </a:bodyPr>
          <a:lstStyle/>
          <a:p>
            <a:pPr algn="ctr"/>
            <a:r>
              <a:rPr lang="en-US" sz="2000" b="1" dirty="0">
                <a:solidFill>
                  <a:schemeClr val="bg1"/>
                </a:solidFill>
              </a:rPr>
              <a:t>Mission</a:t>
            </a:r>
          </a:p>
        </p:txBody>
      </p:sp>
      <p:pic>
        <p:nvPicPr>
          <p:cNvPr id="40" name="Graphic 39">
            <a:extLst>
              <a:ext uri="{FF2B5EF4-FFF2-40B4-BE49-F238E27FC236}">
                <a16:creationId xmlns:a16="http://schemas.microsoft.com/office/drawing/2014/main" id="{AADA66CA-4276-E9FD-2D65-33B43A5FC393}"/>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62" b="-162"/>
          <a:stretch>
            <a:fillRect/>
          </a:stretch>
        </p:blipFill>
        <p:spPr>
          <a:xfrm>
            <a:off x="3209844" y="2748118"/>
            <a:ext cx="548640" cy="548640"/>
          </a:xfrm>
          <a:prstGeom prst="rect">
            <a:avLst/>
          </a:prstGeom>
        </p:spPr>
      </p:pic>
      <p:pic>
        <p:nvPicPr>
          <p:cNvPr id="42" name="Graphic 41">
            <a:extLst>
              <a:ext uri="{FF2B5EF4-FFF2-40B4-BE49-F238E27FC236}">
                <a16:creationId xmlns:a16="http://schemas.microsoft.com/office/drawing/2014/main" id="{73052644-D041-36A9-4A58-026237E541DD}"/>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t="-8054" b="-8054"/>
          <a:stretch>
            <a:fillRect/>
          </a:stretch>
        </p:blipFill>
        <p:spPr>
          <a:xfrm>
            <a:off x="8428469" y="2748118"/>
            <a:ext cx="548640" cy="548640"/>
          </a:xfrm>
          <a:prstGeom prst="rect">
            <a:avLst/>
          </a:prstGeom>
        </p:spPr>
      </p:pic>
      <p:sp>
        <p:nvSpPr>
          <p:cNvPr id="43" name="Arc 42">
            <a:extLst>
              <a:ext uri="{FF2B5EF4-FFF2-40B4-BE49-F238E27FC236}">
                <a16:creationId xmlns:a16="http://schemas.microsoft.com/office/drawing/2014/main" id="{F8E8A01E-1C1B-492C-75CD-F60551E51C05}"/>
              </a:ext>
            </a:extLst>
          </p:cNvPr>
          <p:cNvSpPr/>
          <p:nvPr/>
        </p:nvSpPr>
        <p:spPr>
          <a:xfrm>
            <a:off x="1166267" y="1917055"/>
            <a:ext cx="4631400" cy="4631400"/>
          </a:xfrm>
          <a:prstGeom prst="arc">
            <a:avLst>
              <a:gd name="adj1" fmla="val 7931195"/>
              <a:gd name="adj2" fmla="val 13667533"/>
            </a:avLst>
          </a:prstGeom>
          <a:ln>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Arc 47">
            <a:extLst>
              <a:ext uri="{FF2B5EF4-FFF2-40B4-BE49-F238E27FC236}">
                <a16:creationId xmlns:a16="http://schemas.microsoft.com/office/drawing/2014/main" id="{8051B67F-9408-18ED-3BBA-2428C1B6036D}"/>
              </a:ext>
            </a:extLst>
          </p:cNvPr>
          <p:cNvSpPr/>
          <p:nvPr/>
        </p:nvSpPr>
        <p:spPr>
          <a:xfrm flipH="1">
            <a:off x="6394073" y="1917055"/>
            <a:ext cx="4631400" cy="4631400"/>
          </a:xfrm>
          <a:prstGeom prst="arc">
            <a:avLst>
              <a:gd name="adj1" fmla="val 7931195"/>
              <a:gd name="adj2" fmla="val 13667533"/>
            </a:avLst>
          </a:prstGeom>
          <a:ln>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158857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0EF8BB1-FCE5-D3E1-78A3-24F7A5F24E53}"/>
              </a:ext>
            </a:extLst>
          </p:cNvPr>
          <p:cNvGrpSpPr/>
          <p:nvPr/>
        </p:nvGrpSpPr>
        <p:grpSpPr>
          <a:xfrm>
            <a:off x="11236505" y="0"/>
            <a:ext cx="726893" cy="797560"/>
            <a:chOff x="10862731" y="0"/>
            <a:chExt cx="1100667" cy="1207670"/>
          </a:xfrm>
        </p:grpSpPr>
        <p:sp>
          <p:nvSpPr>
            <p:cNvPr id="3" name="Rectangle: Top Corners Rounded 2">
              <a:extLst>
                <a:ext uri="{FF2B5EF4-FFF2-40B4-BE49-F238E27FC236}">
                  <a16:creationId xmlns:a16="http://schemas.microsoft.com/office/drawing/2014/main" id="{4A1B5340-2943-3DD5-FCFD-6159083DEA93}"/>
                </a:ext>
              </a:extLst>
            </p:cNvPr>
            <p:cNvSpPr/>
            <p:nvPr/>
          </p:nvSpPr>
          <p:spPr>
            <a:xfrm rot="10800000">
              <a:off x="10862731" y="0"/>
              <a:ext cx="1100667" cy="1207670"/>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315E43C-130F-540C-6086-D602B1C0EDAA}"/>
                </a:ext>
              </a:extLst>
            </p:cNvPr>
            <p:cNvSpPr/>
            <p:nvPr/>
          </p:nvSpPr>
          <p:spPr>
            <a:xfrm>
              <a:off x="10984969" y="208493"/>
              <a:ext cx="856192" cy="85619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70B65A0-9816-530C-F1B7-F3AB26B2E466}"/>
                </a:ext>
              </a:extLst>
            </p:cNvPr>
            <p:cNvPicPr>
              <a:picLocks noChangeAspect="1"/>
            </p:cNvPicPr>
            <p:nvPr/>
          </p:nvPicPr>
          <p:blipFill>
            <a:blip r:embed="rId2">
              <a:extLst>
                <a:ext uri="{28A0092B-C50C-407E-A947-70E740481C1C}">
                  <a14:useLocalDpi xmlns:a14="http://schemas.microsoft.com/office/drawing/2010/main" val="0"/>
                </a:ext>
              </a:extLst>
            </a:blip>
            <a:srcRect l="9906" t="10905" r="9810" b="10905"/>
            <a:stretch>
              <a:fillRect/>
            </a:stretch>
          </p:blipFill>
          <p:spPr>
            <a:xfrm>
              <a:off x="11059581" y="292322"/>
              <a:ext cx="706970" cy="688532"/>
            </a:xfrm>
            <a:prstGeom prst="roundRect">
              <a:avLst>
                <a:gd name="adj" fmla="val 50000"/>
              </a:avLst>
            </a:prstGeom>
            <a:ln>
              <a:noFill/>
            </a:ln>
          </p:spPr>
        </p:pic>
      </p:grpSp>
      <p:sp>
        <p:nvSpPr>
          <p:cNvPr id="6" name="Rectangle 5">
            <a:extLst>
              <a:ext uri="{FF2B5EF4-FFF2-40B4-BE49-F238E27FC236}">
                <a16:creationId xmlns:a16="http://schemas.microsoft.com/office/drawing/2014/main" id="{CC8E260B-214F-3234-0132-8BE6BF44D3DD}"/>
              </a:ext>
            </a:extLst>
          </p:cNvPr>
          <p:cNvSpPr/>
          <p:nvPr/>
        </p:nvSpPr>
        <p:spPr>
          <a:xfrm flipV="1">
            <a:off x="-14136" y="6766560"/>
            <a:ext cx="12206136" cy="914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C28B1A0-4DFF-A594-6107-D3AF4C14B611}"/>
              </a:ext>
            </a:extLst>
          </p:cNvPr>
          <p:cNvSpPr/>
          <p:nvPr/>
        </p:nvSpPr>
        <p:spPr>
          <a:xfrm>
            <a:off x="11500565" y="742611"/>
            <a:ext cx="198772" cy="198772"/>
          </a:xfrm>
          <a:prstGeom prst="ellipse">
            <a:avLst/>
          </a:prstGeom>
          <a:solidFill>
            <a:schemeClr val="accent1"/>
          </a:solidFill>
          <a:ln w="9525">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0B9407F-D703-1EC0-8F33-307AA03EC704}"/>
              </a:ext>
            </a:extLst>
          </p:cNvPr>
          <p:cNvSpPr txBox="1"/>
          <p:nvPr/>
        </p:nvSpPr>
        <p:spPr>
          <a:xfrm>
            <a:off x="11363414" y="729321"/>
            <a:ext cx="473075" cy="215444"/>
          </a:xfrm>
          <a:prstGeom prst="rect">
            <a:avLst/>
          </a:prstGeom>
          <a:noFill/>
        </p:spPr>
        <p:txBody>
          <a:bodyPr wrap="square" rtlCol="0">
            <a:spAutoFit/>
          </a:bodyPr>
          <a:lstStyle/>
          <a:p>
            <a:pPr algn="ctr"/>
            <a:fld id="{C6F4FA47-5AAE-446B-9051-7093C8805B75}" type="slidenum">
              <a:rPr lang="en-US" sz="800" smtClean="0">
                <a:solidFill>
                  <a:schemeClr val="bg1"/>
                </a:solidFill>
              </a:rPr>
              <a:pPr algn="ctr"/>
              <a:t>5</a:t>
            </a:fld>
            <a:endParaRPr lang="en-US" sz="800" dirty="0">
              <a:solidFill>
                <a:schemeClr val="bg1"/>
              </a:solidFill>
            </a:endParaRPr>
          </a:p>
        </p:txBody>
      </p:sp>
      <p:sp>
        <p:nvSpPr>
          <p:cNvPr id="9" name="TextBox 8">
            <a:extLst>
              <a:ext uri="{FF2B5EF4-FFF2-40B4-BE49-F238E27FC236}">
                <a16:creationId xmlns:a16="http://schemas.microsoft.com/office/drawing/2014/main" id="{774AF72B-2B58-F709-7AB3-B77F39399618}"/>
              </a:ext>
            </a:extLst>
          </p:cNvPr>
          <p:cNvSpPr txBox="1"/>
          <p:nvPr/>
        </p:nvSpPr>
        <p:spPr>
          <a:xfrm>
            <a:off x="3038475" y="534132"/>
            <a:ext cx="6102350" cy="523220"/>
          </a:xfrm>
          <a:prstGeom prst="rect">
            <a:avLst/>
          </a:prstGeom>
          <a:noFill/>
        </p:spPr>
        <p:txBody>
          <a:bodyPr wrap="square">
            <a:spAutoFit/>
          </a:bodyPr>
          <a:lstStyle/>
          <a:p>
            <a:pPr algn="ctr"/>
            <a:r>
              <a:rPr lang="en-US" sz="2800" b="1" dirty="0">
                <a:solidFill>
                  <a:schemeClr val="accent3"/>
                </a:solidFill>
              </a:rPr>
              <a:t>What We Do Core Services</a:t>
            </a:r>
          </a:p>
        </p:txBody>
      </p:sp>
      <p:sp>
        <p:nvSpPr>
          <p:cNvPr id="10" name="TextBox 9">
            <a:extLst>
              <a:ext uri="{FF2B5EF4-FFF2-40B4-BE49-F238E27FC236}">
                <a16:creationId xmlns:a16="http://schemas.microsoft.com/office/drawing/2014/main" id="{9DA7C6E6-76B1-0AB7-0AB1-77FB1B8E6848}"/>
              </a:ext>
            </a:extLst>
          </p:cNvPr>
          <p:cNvSpPr txBox="1"/>
          <p:nvPr/>
        </p:nvSpPr>
        <p:spPr>
          <a:xfrm>
            <a:off x="1930400" y="1057352"/>
            <a:ext cx="8331200" cy="646331"/>
          </a:xfrm>
          <a:prstGeom prst="rect">
            <a:avLst/>
          </a:prstGeom>
          <a:noFill/>
        </p:spPr>
        <p:txBody>
          <a:bodyPr wrap="square">
            <a:spAutoFit/>
          </a:bodyPr>
          <a:lstStyle/>
          <a:p>
            <a:pPr algn="ctr"/>
            <a:r>
              <a:rPr lang="en-US" b="1" dirty="0">
                <a:solidFill>
                  <a:schemeClr val="accent2"/>
                </a:solidFill>
              </a:rPr>
              <a:t>We specialize in the design, supply, and installation of geosynthetic systems for a wide range of applications:</a:t>
            </a:r>
          </a:p>
        </p:txBody>
      </p:sp>
      <p:graphicFrame>
        <p:nvGraphicFramePr>
          <p:cNvPr id="11" name="Table 10">
            <a:extLst>
              <a:ext uri="{FF2B5EF4-FFF2-40B4-BE49-F238E27FC236}">
                <a16:creationId xmlns:a16="http://schemas.microsoft.com/office/drawing/2014/main" id="{B5122FF7-96EB-5345-5960-43849EA8DFD0}"/>
              </a:ext>
            </a:extLst>
          </p:cNvPr>
          <p:cNvGraphicFramePr>
            <a:graphicFrameLocks noGrp="1"/>
          </p:cNvGraphicFramePr>
          <p:nvPr>
            <p:extLst>
              <p:ext uri="{D42A27DB-BD31-4B8C-83A1-F6EECF244321}">
                <p14:modId xmlns:p14="http://schemas.microsoft.com/office/powerpoint/2010/main" val="4250519392"/>
              </p:ext>
            </p:extLst>
          </p:nvPr>
        </p:nvGraphicFramePr>
        <p:xfrm>
          <a:off x="228600" y="2081054"/>
          <a:ext cx="11734800" cy="4420246"/>
        </p:xfrm>
        <a:graphic>
          <a:graphicData uri="http://schemas.openxmlformats.org/drawingml/2006/table">
            <a:tbl>
              <a:tblPr/>
              <a:tblGrid>
                <a:gridCol w="5867400">
                  <a:extLst>
                    <a:ext uri="{9D8B030D-6E8A-4147-A177-3AD203B41FA5}">
                      <a16:colId xmlns:a16="http://schemas.microsoft.com/office/drawing/2014/main" val="2827913058"/>
                    </a:ext>
                  </a:extLst>
                </a:gridCol>
                <a:gridCol w="5867400">
                  <a:extLst>
                    <a:ext uri="{9D8B030D-6E8A-4147-A177-3AD203B41FA5}">
                      <a16:colId xmlns:a16="http://schemas.microsoft.com/office/drawing/2014/main" val="3549002259"/>
                    </a:ext>
                  </a:extLst>
                </a:gridCol>
              </a:tblGrid>
              <a:tr h="624046">
                <a:tc>
                  <a:txBody>
                    <a:bodyPr/>
                    <a:lstStyle/>
                    <a:p>
                      <a:pPr>
                        <a:buNone/>
                      </a:pPr>
                      <a:r>
                        <a:rPr lang="en-US" sz="1800" b="1" dirty="0">
                          <a:solidFill>
                            <a:schemeClr val="accent1"/>
                          </a:solidFill>
                        </a:rPr>
                        <a:t>PRODUCT / SOLUTION</a:t>
                      </a:r>
                    </a:p>
                  </a:txBody>
                  <a:tcPr anchor="ctr">
                    <a:lnL>
                      <a:noFill/>
                    </a:lnL>
                    <a:lnR w="6350" cap="flat" cmpd="sng" algn="ctr">
                      <a:solidFill>
                        <a:schemeClr val="bg1">
                          <a:lumMod val="75000"/>
                        </a:schemeClr>
                      </a:solidFill>
                      <a:prstDash val="solid"/>
                      <a:round/>
                      <a:headEnd type="none" w="med" len="med"/>
                      <a:tailEnd type="none" w="med" len="med"/>
                    </a:lnR>
                    <a:lnT>
                      <a:noFill/>
                    </a:lnT>
                    <a:lnB w="6350" cap="flat" cmpd="sng" algn="ctr">
                      <a:solidFill>
                        <a:schemeClr val="bg1">
                          <a:lumMod val="75000"/>
                        </a:schemeClr>
                      </a:solidFill>
                      <a:prstDash val="solid"/>
                      <a:round/>
                      <a:headEnd type="none" w="med" len="med"/>
                      <a:tailEnd type="none" w="med" len="med"/>
                    </a:lnB>
                    <a:solidFill>
                      <a:schemeClr val="accent2"/>
                    </a:solidFill>
                  </a:tcPr>
                </a:tc>
                <a:tc>
                  <a:txBody>
                    <a:bodyPr/>
                    <a:lstStyle/>
                    <a:p>
                      <a:pPr>
                        <a:buNone/>
                      </a:pPr>
                      <a:r>
                        <a:rPr lang="en-US" sz="1800" b="1" dirty="0">
                          <a:solidFill>
                            <a:schemeClr val="bg1"/>
                          </a:solidFill>
                        </a:rPr>
                        <a:t>PURPOSE / KEY BENEFIT</a:t>
                      </a:r>
                    </a:p>
                  </a:txBody>
                  <a:tcPr anchor="ctr">
                    <a:lnL w="6350" cap="flat" cmpd="sng" algn="ctr">
                      <a:solidFill>
                        <a:schemeClr val="bg1">
                          <a:lumMod val="75000"/>
                        </a:schemeClr>
                      </a:solidFill>
                      <a:prstDash val="solid"/>
                      <a:round/>
                      <a:headEnd type="none" w="med" len="med"/>
                      <a:tailEnd type="none" w="med" len="med"/>
                    </a:lnL>
                    <a:lnR>
                      <a:noFill/>
                    </a:lnR>
                    <a:lnT>
                      <a:noFill/>
                    </a:lnT>
                    <a:lnB w="6350" cap="flat" cmpd="sng" algn="ctr">
                      <a:solidFill>
                        <a:schemeClr val="bg1">
                          <a:lumMod val="75000"/>
                        </a:schemeClr>
                      </a:solidFill>
                      <a:prstDash val="solid"/>
                      <a:round/>
                      <a:headEnd type="none" w="med" len="med"/>
                      <a:tailEnd type="none" w="med" len="med"/>
                    </a:lnB>
                    <a:solidFill>
                      <a:schemeClr val="accent3"/>
                    </a:solidFill>
                  </a:tcPr>
                </a:tc>
                <a:extLst>
                  <a:ext uri="{0D108BD9-81ED-4DB2-BD59-A6C34878D82A}">
                    <a16:rowId xmlns:a16="http://schemas.microsoft.com/office/drawing/2014/main" val="606569913"/>
                  </a:ext>
                </a:extLst>
              </a:tr>
              <a:tr h="759240">
                <a:tc>
                  <a:txBody>
                    <a:bodyPr/>
                    <a:lstStyle/>
                    <a:p>
                      <a:pPr>
                        <a:buNone/>
                      </a:pPr>
                      <a:r>
                        <a:rPr lang="en-US" sz="1400" dirty="0"/>
                        <a:t>Geotextiles (woven &amp; non-woven)</a:t>
                      </a:r>
                    </a:p>
                  </a:txBody>
                  <a:tcPr anchor="ctr">
                    <a:lnL>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buNone/>
                      </a:pPr>
                      <a:r>
                        <a:rPr lang="fr-FR" sz="1200" dirty="0" err="1"/>
                        <a:t>Soil</a:t>
                      </a:r>
                      <a:r>
                        <a:rPr lang="fr-FR" sz="1200" dirty="0"/>
                        <a:t> </a:t>
                      </a:r>
                      <a:r>
                        <a:rPr lang="fr-FR" sz="1200" dirty="0" err="1"/>
                        <a:t>stabilization</a:t>
                      </a:r>
                      <a:r>
                        <a:rPr lang="fr-FR" sz="1200" dirty="0"/>
                        <a:t>, filtration, drainage, erosion control &amp; </a:t>
                      </a:r>
                      <a:r>
                        <a:rPr lang="fr-FR" sz="1200" dirty="0" err="1"/>
                        <a:t>reinforcement</a:t>
                      </a:r>
                      <a:endParaRPr lang="fr-FR" sz="1200" dirty="0"/>
                    </a:p>
                  </a:txBody>
                  <a:tcPr anchor="ctr">
                    <a:lnL w="6350" cap="flat" cmpd="sng" algn="ctr">
                      <a:solidFill>
                        <a:schemeClr val="bg1">
                          <a:lumMod val="7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34352527"/>
                  </a:ext>
                </a:extLst>
              </a:tr>
              <a:tr h="759240">
                <a:tc>
                  <a:txBody>
                    <a:bodyPr/>
                    <a:lstStyle/>
                    <a:p>
                      <a:pPr>
                        <a:buNone/>
                      </a:pPr>
                      <a:r>
                        <a:rPr lang="en-US" sz="1400" dirty="0"/>
                        <a:t>Geomembranes (HDPE, LLDPE, PVC)</a:t>
                      </a:r>
                    </a:p>
                  </a:txBody>
                  <a:tcPr anchor="ctr">
                    <a:lnL>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buNone/>
                      </a:pPr>
                      <a:r>
                        <a:rPr lang="en-US" sz="1200" dirty="0"/>
                        <a:t>Reliable containment for water storage, landfills, reservoirs, canals etc.</a:t>
                      </a:r>
                    </a:p>
                  </a:txBody>
                  <a:tcPr anchor="ctr">
                    <a:lnL w="6350" cap="flat" cmpd="sng" algn="ctr">
                      <a:solidFill>
                        <a:schemeClr val="bg1">
                          <a:lumMod val="7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838377066"/>
                  </a:ext>
                </a:extLst>
              </a:tr>
              <a:tr h="759240">
                <a:tc>
                  <a:txBody>
                    <a:bodyPr/>
                    <a:lstStyle/>
                    <a:p>
                      <a:pPr>
                        <a:buNone/>
                      </a:pPr>
                      <a:r>
                        <a:rPr lang="en-US" sz="1400" dirty="0"/>
                        <a:t>Geogrids &amp; Geocells</a:t>
                      </a:r>
                    </a:p>
                  </a:txBody>
                  <a:tcPr anchor="ctr">
                    <a:lnL>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buNone/>
                      </a:pPr>
                      <a:r>
                        <a:rPr lang="en-US" sz="1200" dirty="0"/>
                        <a:t>Reinforcement in road construction, embankments, slope stabilization.</a:t>
                      </a:r>
                    </a:p>
                  </a:txBody>
                  <a:tcPr anchor="ctr">
                    <a:lnL w="6350" cap="flat" cmpd="sng" algn="ctr">
                      <a:solidFill>
                        <a:schemeClr val="bg1">
                          <a:lumMod val="7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30114004"/>
                  </a:ext>
                </a:extLst>
              </a:tr>
              <a:tr h="759240">
                <a:tc>
                  <a:txBody>
                    <a:bodyPr/>
                    <a:lstStyle/>
                    <a:p>
                      <a:pPr>
                        <a:buNone/>
                      </a:pPr>
                      <a:r>
                        <a:rPr lang="en-US" sz="1400" dirty="0" err="1"/>
                        <a:t>Geocomposite</a:t>
                      </a:r>
                      <a:r>
                        <a:rPr lang="en-US" sz="1400" dirty="0"/>
                        <a:t> Membranes &amp; Water-Stops</a:t>
                      </a:r>
                    </a:p>
                  </a:txBody>
                  <a:tcPr anchor="ctr">
                    <a:lnL>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buNone/>
                      </a:pPr>
                      <a:r>
                        <a:rPr lang="en-US" sz="1200" dirty="0"/>
                        <a:t>Improved barrier protection + controlled leakage, waterproofing, joint sealing.</a:t>
                      </a:r>
                    </a:p>
                  </a:txBody>
                  <a:tcPr anchor="ctr">
                    <a:lnL w="6350" cap="flat" cmpd="sng" algn="ctr">
                      <a:solidFill>
                        <a:schemeClr val="bg1">
                          <a:lumMod val="7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998522165"/>
                  </a:ext>
                </a:extLst>
              </a:tr>
              <a:tr h="759240">
                <a:tc>
                  <a:txBody>
                    <a:bodyPr/>
                    <a:lstStyle/>
                    <a:p>
                      <a:pPr>
                        <a:buNone/>
                      </a:pPr>
                      <a:r>
                        <a:rPr lang="en-US" sz="1400" dirty="0"/>
                        <a:t>Other Hydrophilic &amp; Structural Membranes</a:t>
                      </a:r>
                    </a:p>
                  </a:txBody>
                  <a:tcPr anchor="ctr">
                    <a:lnL>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a:noFill/>
                    </a:lnB>
                    <a:solidFill>
                      <a:schemeClr val="bg1">
                        <a:lumMod val="95000"/>
                      </a:schemeClr>
                    </a:solidFill>
                  </a:tcPr>
                </a:tc>
                <a:tc>
                  <a:txBody>
                    <a:bodyPr/>
                    <a:lstStyle/>
                    <a:p>
                      <a:pPr>
                        <a:buNone/>
                      </a:pPr>
                      <a:r>
                        <a:rPr lang="en-US" sz="1200" dirty="0"/>
                        <a:t>Specialized uses like swell bars, waterproofing membranes in underground or submerged structures.</a:t>
                      </a:r>
                    </a:p>
                  </a:txBody>
                  <a:tcPr anchor="ctr">
                    <a:lnL w="6350" cap="flat" cmpd="sng" algn="ctr">
                      <a:solidFill>
                        <a:schemeClr val="bg1">
                          <a:lumMod val="7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a:noFill/>
                    </a:lnB>
                    <a:solidFill>
                      <a:schemeClr val="bg1">
                        <a:lumMod val="95000"/>
                      </a:schemeClr>
                    </a:solidFill>
                  </a:tcPr>
                </a:tc>
                <a:extLst>
                  <a:ext uri="{0D108BD9-81ED-4DB2-BD59-A6C34878D82A}">
                    <a16:rowId xmlns:a16="http://schemas.microsoft.com/office/drawing/2014/main" val="591570593"/>
                  </a:ext>
                </a:extLst>
              </a:tr>
            </a:tbl>
          </a:graphicData>
        </a:graphic>
      </p:graphicFrame>
    </p:spTree>
    <p:extLst>
      <p:ext uri="{BB962C8B-B14F-4D97-AF65-F5344CB8AC3E}">
        <p14:creationId xmlns:p14="http://schemas.microsoft.com/office/powerpoint/2010/main" val="1633865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EBFAC0F-926B-6B8F-C5A7-59A726951375}"/>
              </a:ext>
            </a:extLst>
          </p:cNvPr>
          <p:cNvGrpSpPr/>
          <p:nvPr/>
        </p:nvGrpSpPr>
        <p:grpSpPr>
          <a:xfrm>
            <a:off x="11236505" y="0"/>
            <a:ext cx="726893" cy="797560"/>
            <a:chOff x="10862731" y="0"/>
            <a:chExt cx="1100667" cy="1207670"/>
          </a:xfrm>
        </p:grpSpPr>
        <p:sp>
          <p:nvSpPr>
            <p:cNvPr id="3" name="Rectangle: Top Corners Rounded 2">
              <a:extLst>
                <a:ext uri="{FF2B5EF4-FFF2-40B4-BE49-F238E27FC236}">
                  <a16:creationId xmlns:a16="http://schemas.microsoft.com/office/drawing/2014/main" id="{51E57CD3-D4AC-872B-1E88-948AE4B544A4}"/>
                </a:ext>
              </a:extLst>
            </p:cNvPr>
            <p:cNvSpPr/>
            <p:nvPr/>
          </p:nvSpPr>
          <p:spPr>
            <a:xfrm rot="10800000">
              <a:off x="10862731" y="0"/>
              <a:ext cx="1100667" cy="1207670"/>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50E7AC48-6109-A3B0-FD39-189CF2A12EF5}"/>
                </a:ext>
              </a:extLst>
            </p:cNvPr>
            <p:cNvSpPr/>
            <p:nvPr/>
          </p:nvSpPr>
          <p:spPr>
            <a:xfrm>
              <a:off x="10984969" y="208493"/>
              <a:ext cx="856192" cy="85619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4A70810-29D8-F8A8-3AF1-DCCFD245C8C7}"/>
                </a:ext>
              </a:extLst>
            </p:cNvPr>
            <p:cNvPicPr>
              <a:picLocks noChangeAspect="1"/>
            </p:cNvPicPr>
            <p:nvPr/>
          </p:nvPicPr>
          <p:blipFill>
            <a:blip r:embed="rId2">
              <a:extLst>
                <a:ext uri="{28A0092B-C50C-407E-A947-70E740481C1C}">
                  <a14:useLocalDpi xmlns:a14="http://schemas.microsoft.com/office/drawing/2010/main" val="0"/>
                </a:ext>
              </a:extLst>
            </a:blip>
            <a:srcRect l="9906" t="10905" r="9810" b="10905"/>
            <a:stretch>
              <a:fillRect/>
            </a:stretch>
          </p:blipFill>
          <p:spPr>
            <a:xfrm>
              <a:off x="11059581" y="292322"/>
              <a:ext cx="706970" cy="688532"/>
            </a:xfrm>
            <a:prstGeom prst="roundRect">
              <a:avLst>
                <a:gd name="adj" fmla="val 50000"/>
              </a:avLst>
            </a:prstGeom>
            <a:ln>
              <a:noFill/>
            </a:ln>
          </p:spPr>
        </p:pic>
      </p:grpSp>
      <p:sp>
        <p:nvSpPr>
          <p:cNvPr id="6" name="Rectangle 5">
            <a:extLst>
              <a:ext uri="{FF2B5EF4-FFF2-40B4-BE49-F238E27FC236}">
                <a16:creationId xmlns:a16="http://schemas.microsoft.com/office/drawing/2014/main" id="{5F207D8A-8B1B-16F8-20AC-60C349E891AB}"/>
              </a:ext>
            </a:extLst>
          </p:cNvPr>
          <p:cNvSpPr/>
          <p:nvPr/>
        </p:nvSpPr>
        <p:spPr>
          <a:xfrm flipV="1">
            <a:off x="-14136" y="6766560"/>
            <a:ext cx="12206136" cy="914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FFE7EF1-9FC1-0096-CEDF-246480E6A1C3}"/>
              </a:ext>
            </a:extLst>
          </p:cNvPr>
          <p:cNvSpPr/>
          <p:nvPr/>
        </p:nvSpPr>
        <p:spPr>
          <a:xfrm>
            <a:off x="11500565" y="742611"/>
            <a:ext cx="198772" cy="198772"/>
          </a:xfrm>
          <a:prstGeom prst="ellipse">
            <a:avLst/>
          </a:prstGeom>
          <a:solidFill>
            <a:schemeClr val="accent1"/>
          </a:solidFill>
          <a:ln w="9525">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428343D-99B6-0EB7-6D2F-271874752512}"/>
              </a:ext>
            </a:extLst>
          </p:cNvPr>
          <p:cNvSpPr txBox="1"/>
          <p:nvPr/>
        </p:nvSpPr>
        <p:spPr>
          <a:xfrm>
            <a:off x="11363414" y="729321"/>
            <a:ext cx="473075" cy="215444"/>
          </a:xfrm>
          <a:prstGeom prst="rect">
            <a:avLst/>
          </a:prstGeom>
          <a:noFill/>
        </p:spPr>
        <p:txBody>
          <a:bodyPr wrap="square" rtlCol="0">
            <a:spAutoFit/>
          </a:bodyPr>
          <a:lstStyle/>
          <a:p>
            <a:pPr algn="ctr"/>
            <a:fld id="{C6F4FA47-5AAE-446B-9051-7093C8805B75}" type="slidenum">
              <a:rPr lang="en-US" sz="800" smtClean="0">
                <a:solidFill>
                  <a:schemeClr val="bg1"/>
                </a:solidFill>
              </a:rPr>
              <a:pPr algn="ctr"/>
              <a:t>6</a:t>
            </a:fld>
            <a:endParaRPr lang="en-US" sz="800" dirty="0">
              <a:solidFill>
                <a:schemeClr val="bg1"/>
              </a:solidFill>
            </a:endParaRPr>
          </a:p>
        </p:txBody>
      </p:sp>
      <p:sp>
        <p:nvSpPr>
          <p:cNvPr id="9" name="TextBox 8">
            <a:extLst>
              <a:ext uri="{FF2B5EF4-FFF2-40B4-BE49-F238E27FC236}">
                <a16:creationId xmlns:a16="http://schemas.microsoft.com/office/drawing/2014/main" id="{7BEED78F-A0A2-FE3B-364D-6CAB369DB6B7}"/>
              </a:ext>
            </a:extLst>
          </p:cNvPr>
          <p:cNvSpPr txBox="1"/>
          <p:nvPr/>
        </p:nvSpPr>
        <p:spPr>
          <a:xfrm>
            <a:off x="3038475" y="534132"/>
            <a:ext cx="6102350" cy="523220"/>
          </a:xfrm>
          <a:prstGeom prst="rect">
            <a:avLst/>
          </a:prstGeom>
          <a:noFill/>
        </p:spPr>
        <p:txBody>
          <a:bodyPr wrap="square">
            <a:spAutoFit/>
          </a:bodyPr>
          <a:lstStyle/>
          <a:p>
            <a:pPr algn="ctr"/>
            <a:r>
              <a:rPr lang="en-US" sz="2800" b="1" dirty="0">
                <a:solidFill>
                  <a:schemeClr val="accent3"/>
                </a:solidFill>
              </a:rPr>
              <a:t>Quality &amp; Standards</a:t>
            </a:r>
          </a:p>
        </p:txBody>
      </p:sp>
      <p:pic>
        <p:nvPicPr>
          <p:cNvPr id="11" name="Picture 10">
            <a:extLst>
              <a:ext uri="{FF2B5EF4-FFF2-40B4-BE49-F238E27FC236}">
                <a16:creationId xmlns:a16="http://schemas.microsoft.com/office/drawing/2014/main" id="{A0E78ECA-9AC8-02F5-9800-0DF96B6C071F}"/>
              </a:ext>
            </a:extLst>
          </p:cNvPr>
          <p:cNvPicPr>
            <a:picLocks noChangeAspect="1"/>
          </p:cNvPicPr>
          <p:nvPr/>
        </p:nvPicPr>
        <p:blipFill>
          <a:blip r:embed="rId3">
            <a:extLst>
              <a:ext uri="{28A0092B-C50C-407E-A947-70E740481C1C}">
                <a14:useLocalDpi xmlns:a14="http://schemas.microsoft.com/office/drawing/2010/main" val="0"/>
              </a:ext>
            </a:extLst>
          </a:blip>
          <a:srcRect t="21556" b="8185"/>
          <a:stretch>
            <a:fillRect/>
          </a:stretch>
        </p:blipFill>
        <p:spPr>
          <a:xfrm>
            <a:off x="0" y="1361440"/>
            <a:ext cx="12192000" cy="3856017"/>
          </a:xfrm>
          <a:prstGeom prst="rect">
            <a:avLst/>
          </a:prstGeom>
        </p:spPr>
      </p:pic>
      <p:cxnSp>
        <p:nvCxnSpPr>
          <p:cNvPr id="13" name="Straight Connector 12">
            <a:extLst>
              <a:ext uri="{FF2B5EF4-FFF2-40B4-BE49-F238E27FC236}">
                <a16:creationId xmlns:a16="http://schemas.microsoft.com/office/drawing/2014/main" id="{7CFDCAE9-B15E-7FE1-3C6C-7FF44162F9CF}"/>
              </a:ext>
            </a:extLst>
          </p:cNvPr>
          <p:cNvCxnSpPr>
            <a:cxnSpLocks/>
          </p:cNvCxnSpPr>
          <p:nvPr/>
        </p:nvCxnSpPr>
        <p:spPr>
          <a:xfrm>
            <a:off x="0" y="1257300"/>
            <a:ext cx="121920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Rectangle: Rounded Corners 14">
            <a:extLst>
              <a:ext uri="{FF2B5EF4-FFF2-40B4-BE49-F238E27FC236}">
                <a16:creationId xmlns:a16="http://schemas.microsoft.com/office/drawing/2014/main" id="{A383296B-7002-BAF2-CF15-4BD86320C861}"/>
              </a:ext>
            </a:extLst>
          </p:cNvPr>
          <p:cNvSpPr/>
          <p:nvPr/>
        </p:nvSpPr>
        <p:spPr>
          <a:xfrm>
            <a:off x="486328" y="4780280"/>
            <a:ext cx="3180898" cy="1582420"/>
          </a:xfrm>
          <a:prstGeom prst="roundRect">
            <a:avLst>
              <a:gd name="adj" fmla="val 11667"/>
            </a:avLst>
          </a:prstGeom>
          <a:solidFill>
            <a:schemeClr val="bg1"/>
          </a:solidFill>
          <a:ln>
            <a:no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A5837B7-DD04-6B8D-4BDF-FF18A3F3A330}"/>
              </a:ext>
            </a:extLst>
          </p:cNvPr>
          <p:cNvSpPr txBox="1"/>
          <p:nvPr/>
        </p:nvSpPr>
        <p:spPr>
          <a:xfrm>
            <a:off x="578146" y="5418435"/>
            <a:ext cx="2997262" cy="646331"/>
          </a:xfrm>
          <a:prstGeom prst="rect">
            <a:avLst/>
          </a:prstGeom>
          <a:noFill/>
        </p:spPr>
        <p:txBody>
          <a:bodyPr wrap="square">
            <a:spAutoFit/>
          </a:bodyPr>
          <a:lstStyle/>
          <a:p>
            <a:pPr algn="ctr"/>
            <a:r>
              <a:rPr lang="en-US" sz="1200" dirty="0"/>
              <a:t>We adhere to international standards and best practices for materials, testing, and installation.</a:t>
            </a:r>
          </a:p>
        </p:txBody>
      </p:sp>
      <p:sp>
        <p:nvSpPr>
          <p:cNvPr id="26" name="Rectangle: Rounded Corners 25">
            <a:extLst>
              <a:ext uri="{FF2B5EF4-FFF2-40B4-BE49-F238E27FC236}">
                <a16:creationId xmlns:a16="http://schemas.microsoft.com/office/drawing/2014/main" id="{E5D4A262-B9B4-A254-C4FE-4302267D35FB}"/>
              </a:ext>
            </a:extLst>
          </p:cNvPr>
          <p:cNvSpPr/>
          <p:nvPr/>
        </p:nvSpPr>
        <p:spPr>
          <a:xfrm>
            <a:off x="3895827" y="4780280"/>
            <a:ext cx="4400348" cy="1582420"/>
          </a:xfrm>
          <a:prstGeom prst="roundRect">
            <a:avLst>
              <a:gd name="adj" fmla="val 11667"/>
            </a:avLst>
          </a:prstGeom>
          <a:solidFill>
            <a:schemeClr val="bg1"/>
          </a:solidFill>
          <a:ln>
            <a:no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0E06A78-7A26-9AC2-2B34-AB57D52EF471}"/>
              </a:ext>
            </a:extLst>
          </p:cNvPr>
          <p:cNvSpPr txBox="1"/>
          <p:nvPr/>
        </p:nvSpPr>
        <p:spPr>
          <a:xfrm>
            <a:off x="4068280" y="5418435"/>
            <a:ext cx="4055442" cy="646331"/>
          </a:xfrm>
          <a:prstGeom prst="rect">
            <a:avLst/>
          </a:prstGeom>
          <a:noFill/>
        </p:spPr>
        <p:txBody>
          <a:bodyPr wrap="square">
            <a:spAutoFit/>
          </a:bodyPr>
          <a:lstStyle/>
          <a:p>
            <a:pPr algn="ctr"/>
            <a:r>
              <a:rPr lang="en-US" sz="1200" dirty="0"/>
              <a:t>Our technical team ensures every product meets performance criteria for durability, strength, sealing, and resistance to environmental factors.</a:t>
            </a:r>
          </a:p>
        </p:txBody>
      </p:sp>
      <p:sp>
        <p:nvSpPr>
          <p:cNvPr id="29" name="Rectangle: Rounded Corners 28">
            <a:extLst>
              <a:ext uri="{FF2B5EF4-FFF2-40B4-BE49-F238E27FC236}">
                <a16:creationId xmlns:a16="http://schemas.microsoft.com/office/drawing/2014/main" id="{39A9B109-EFD4-0FE2-45D0-C6688B6A61BC}"/>
              </a:ext>
            </a:extLst>
          </p:cNvPr>
          <p:cNvSpPr/>
          <p:nvPr/>
        </p:nvSpPr>
        <p:spPr>
          <a:xfrm>
            <a:off x="8524775" y="4780280"/>
            <a:ext cx="3180898" cy="1582420"/>
          </a:xfrm>
          <a:prstGeom prst="roundRect">
            <a:avLst>
              <a:gd name="adj" fmla="val 11667"/>
            </a:avLst>
          </a:prstGeom>
          <a:solidFill>
            <a:schemeClr val="bg1"/>
          </a:solidFill>
          <a:ln>
            <a:no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79CE69E4-7E8A-807B-C5B2-EEC910B72F9D}"/>
              </a:ext>
            </a:extLst>
          </p:cNvPr>
          <p:cNvSpPr txBox="1"/>
          <p:nvPr/>
        </p:nvSpPr>
        <p:spPr>
          <a:xfrm>
            <a:off x="8531110" y="5418435"/>
            <a:ext cx="3168228" cy="646331"/>
          </a:xfrm>
          <a:prstGeom prst="rect">
            <a:avLst/>
          </a:prstGeom>
          <a:noFill/>
        </p:spPr>
        <p:txBody>
          <a:bodyPr wrap="square">
            <a:spAutoFit/>
          </a:bodyPr>
          <a:lstStyle/>
          <a:p>
            <a:pPr algn="ctr"/>
            <a:r>
              <a:rPr lang="en-US" sz="1200" dirty="0"/>
              <a:t>Quality control is built into every step from sourcing raw materials through final project handover.</a:t>
            </a:r>
          </a:p>
        </p:txBody>
      </p:sp>
      <p:sp>
        <p:nvSpPr>
          <p:cNvPr id="32" name="Oval 31">
            <a:extLst>
              <a:ext uri="{FF2B5EF4-FFF2-40B4-BE49-F238E27FC236}">
                <a16:creationId xmlns:a16="http://schemas.microsoft.com/office/drawing/2014/main" id="{E26B9FFA-FDDF-F6F1-3595-1512A33B2B19}"/>
              </a:ext>
            </a:extLst>
          </p:cNvPr>
          <p:cNvSpPr/>
          <p:nvPr/>
        </p:nvSpPr>
        <p:spPr>
          <a:xfrm>
            <a:off x="1619576" y="4323080"/>
            <a:ext cx="914400" cy="914400"/>
          </a:xfrm>
          <a:prstGeom prst="ellipse">
            <a:avLst/>
          </a:prstGeom>
          <a:solidFill>
            <a:schemeClr val="accent2"/>
          </a:solidFill>
          <a:ln>
            <a:solidFill>
              <a:schemeClr val="bg1"/>
            </a:solid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37AB8C69-1F20-7C02-0AE4-E644074786C6}"/>
              </a:ext>
            </a:extLst>
          </p:cNvPr>
          <p:cNvSpPr/>
          <p:nvPr/>
        </p:nvSpPr>
        <p:spPr>
          <a:xfrm>
            <a:off x="5638800" y="4323080"/>
            <a:ext cx="914400" cy="914400"/>
          </a:xfrm>
          <a:prstGeom prst="ellipse">
            <a:avLst/>
          </a:prstGeom>
          <a:solidFill>
            <a:schemeClr val="accent3"/>
          </a:solidFill>
          <a:ln>
            <a:solidFill>
              <a:schemeClr val="bg1"/>
            </a:solid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3231F0D6-1FB3-695D-5C98-1FCA964A561A}"/>
              </a:ext>
            </a:extLst>
          </p:cNvPr>
          <p:cNvSpPr/>
          <p:nvPr/>
        </p:nvSpPr>
        <p:spPr>
          <a:xfrm>
            <a:off x="9658023" y="4323080"/>
            <a:ext cx="914400" cy="914400"/>
          </a:xfrm>
          <a:prstGeom prst="ellipse">
            <a:avLst/>
          </a:prstGeom>
          <a:solidFill>
            <a:schemeClr val="accent2"/>
          </a:solidFill>
          <a:ln>
            <a:solidFill>
              <a:schemeClr val="bg1"/>
            </a:solid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B9A7FE43-B240-51FA-7FE4-822875C694D7}"/>
              </a:ext>
            </a:extLst>
          </p:cNvPr>
          <p:cNvSpPr/>
          <p:nvPr/>
        </p:nvSpPr>
        <p:spPr>
          <a:xfrm>
            <a:off x="1443689" y="6306066"/>
            <a:ext cx="1266174" cy="113268"/>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56FA140B-3D30-F196-C5E8-6984CCE33A4D}"/>
              </a:ext>
            </a:extLst>
          </p:cNvPr>
          <p:cNvSpPr/>
          <p:nvPr/>
        </p:nvSpPr>
        <p:spPr>
          <a:xfrm>
            <a:off x="5462913" y="6306066"/>
            <a:ext cx="1266174" cy="113268"/>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A614A174-6596-801C-2D8F-C13C8013CE50}"/>
              </a:ext>
            </a:extLst>
          </p:cNvPr>
          <p:cNvSpPr/>
          <p:nvPr/>
        </p:nvSpPr>
        <p:spPr>
          <a:xfrm>
            <a:off x="9482136" y="6306066"/>
            <a:ext cx="1266174" cy="113268"/>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Graphic 38">
            <a:extLst>
              <a:ext uri="{FF2B5EF4-FFF2-40B4-BE49-F238E27FC236}">
                <a16:creationId xmlns:a16="http://schemas.microsoft.com/office/drawing/2014/main" id="{0611976C-EA3D-6ACE-6AA8-C3E1CAA0F827}"/>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2260" r="-12260"/>
          <a:stretch>
            <a:fillRect/>
          </a:stretch>
        </p:blipFill>
        <p:spPr>
          <a:xfrm>
            <a:off x="9886623" y="4551680"/>
            <a:ext cx="457200" cy="457200"/>
          </a:xfrm>
          <a:prstGeom prst="rect">
            <a:avLst/>
          </a:prstGeom>
        </p:spPr>
      </p:pic>
      <p:pic>
        <p:nvPicPr>
          <p:cNvPr id="41" name="Graphic 40">
            <a:extLst>
              <a:ext uri="{FF2B5EF4-FFF2-40B4-BE49-F238E27FC236}">
                <a16:creationId xmlns:a16="http://schemas.microsoft.com/office/drawing/2014/main" id="{05C7B4F7-A405-1A9C-1329-1C5E682EB2B8}"/>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6931" r="-6931"/>
          <a:stretch>
            <a:fillRect/>
          </a:stretch>
        </p:blipFill>
        <p:spPr>
          <a:xfrm>
            <a:off x="5867400" y="4551680"/>
            <a:ext cx="457200" cy="457200"/>
          </a:xfrm>
          <a:prstGeom prst="rect">
            <a:avLst/>
          </a:prstGeom>
        </p:spPr>
      </p:pic>
      <p:pic>
        <p:nvPicPr>
          <p:cNvPr id="43" name="Graphic 42">
            <a:extLst>
              <a:ext uri="{FF2B5EF4-FFF2-40B4-BE49-F238E27FC236}">
                <a16:creationId xmlns:a16="http://schemas.microsoft.com/office/drawing/2014/main" id="{D1E1D700-2594-4F2B-1FC8-A65178912657}"/>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3406" r="-3406"/>
          <a:stretch>
            <a:fillRect/>
          </a:stretch>
        </p:blipFill>
        <p:spPr>
          <a:xfrm>
            <a:off x="1848176" y="4551680"/>
            <a:ext cx="457200" cy="457200"/>
          </a:xfrm>
          <a:prstGeom prst="rect">
            <a:avLst/>
          </a:prstGeom>
        </p:spPr>
      </p:pic>
    </p:spTree>
    <p:extLst>
      <p:ext uri="{BB962C8B-B14F-4D97-AF65-F5344CB8AC3E}">
        <p14:creationId xmlns:p14="http://schemas.microsoft.com/office/powerpoint/2010/main" val="1870402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Rectangle: Rounded Corners 145">
            <a:extLst>
              <a:ext uri="{FF2B5EF4-FFF2-40B4-BE49-F238E27FC236}">
                <a16:creationId xmlns:a16="http://schemas.microsoft.com/office/drawing/2014/main" id="{4E10F7C8-A819-E108-05B0-5633A8A772B6}"/>
              </a:ext>
            </a:extLst>
          </p:cNvPr>
          <p:cNvSpPr/>
          <p:nvPr/>
        </p:nvSpPr>
        <p:spPr>
          <a:xfrm>
            <a:off x="-690052" y="3741958"/>
            <a:ext cx="4858540" cy="743806"/>
          </a:xfrm>
          <a:prstGeom prst="roundRect">
            <a:avLst>
              <a:gd name="adj" fmla="val 50000"/>
            </a:avLst>
          </a:prstGeom>
          <a:solidFill>
            <a:schemeClr val="bg1"/>
          </a:solidFill>
          <a:ln>
            <a:no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Rounded Corners 146">
            <a:extLst>
              <a:ext uri="{FF2B5EF4-FFF2-40B4-BE49-F238E27FC236}">
                <a16:creationId xmlns:a16="http://schemas.microsoft.com/office/drawing/2014/main" id="{F7C23447-FA77-6CE1-2AE3-025D7102E33C}"/>
              </a:ext>
            </a:extLst>
          </p:cNvPr>
          <p:cNvSpPr/>
          <p:nvPr/>
        </p:nvSpPr>
        <p:spPr>
          <a:xfrm>
            <a:off x="-537246" y="2103793"/>
            <a:ext cx="5382535" cy="743806"/>
          </a:xfrm>
          <a:prstGeom prst="roundRect">
            <a:avLst>
              <a:gd name="adj" fmla="val 50000"/>
            </a:avLst>
          </a:prstGeom>
          <a:solidFill>
            <a:schemeClr val="bg1"/>
          </a:solidFill>
          <a:ln>
            <a:no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Rounded Corners 147">
            <a:extLst>
              <a:ext uri="{FF2B5EF4-FFF2-40B4-BE49-F238E27FC236}">
                <a16:creationId xmlns:a16="http://schemas.microsoft.com/office/drawing/2014/main" id="{5800DB89-5AE6-194A-E62C-86BA587F9B8D}"/>
              </a:ext>
            </a:extLst>
          </p:cNvPr>
          <p:cNvSpPr/>
          <p:nvPr/>
        </p:nvSpPr>
        <p:spPr>
          <a:xfrm>
            <a:off x="-536919" y="5376423"/>
            <a:ext cx="5382535" cy="743806"/>
          </a:xfrm>
          <a:prstGeom prst="roundRect">
            <a:avLst>
              <a:gd name="adj" fmla="val 50000"/>
            </a:avLst>
          </a:prstGeom>
          <a:solidFill>
            <a:schemeClr val="bg1"/>
          </a:solidFill>
          <a:ln>
            <a:no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Rounded Corners 142">
            <a:extLst>
              <a:ext uri="{FF2B5EF4-FFF2-40B4-BE49-F238E27FC236}">
                <a16:creationId xmlns:a16="http://schemas.microsoft.com/office/drawing/2014/main" id="{21834F4A-2E1A-F452-EC4A-B8AE32C064AF}"/>
              </a:ext>
            </a:extLst>
          </p:cNvPr>
          <p:cNvSpPr/>
          <p:nvPr/>
        </p:nvSpPr>
        <p:spPr>
          <a:xfrm>
            <a:off x="7367693" y="2103793"/>
            <a:ext cx="5382535" cy="743806"/>
          </a:xfrm>
          <a:prstGeom prst="roundRect">
            <a:avLst>
              <a:gd name="adj" fmla="val 50000"/>
            </a:avLst>
          </a:prstGeom>
          <a:solidFill>
            <a:schemeClr val="bg1"/>
          </a:solidFill>
          <a:ln>
            <a:no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Rounded Corners 143">
            <a:extLst>
              <a:ext uri="{FF2B5EF4-FFF2-40B4-BE49-F238E27FC236}">
                <a16:creationId xmlns:a16="http://schemas.microsoft.com/office/drawing/2014/main" id="{63A8D31A-C522-3F4D-18F4-CCE47E349843}"/>
              </a:ext>
            </a:extLst>
          </p:cNvPr>
          <p:cNvSpPr/>
          <p:nvPr/>
        </p:nvSpPr>
        <p:spPr>
          <a:xfrm>
            <a:off x="7367693" y="5376423"/>
            <a:ext cx="5382535" cy="743806"/>
          </a:xfrm>
          <a:prstGeom prst="roundRect">
            <a:avLst>
              <a:gd name="adj" fmla="val 50000"/>
            </a:avLst>
          </a:prstGeom>
          <a:solidFill>
            <a:schemeClr val="bg1"/>
          </a:solidFill>
          <a:ln>
            <a:no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Rounded Corners 144">
            <a:extLst>
              <a:ext uri="{FF2B5EF4-FFF2-40B4-BE49-F238E27FC236}">
                <a16:creationId xmlns:a16="http://schemas.microsoft.com/office/drawing/2014/main" id="{410BDF36-EDD2-8088-2172-6120CCDE3E40}"/>
              </a:ext>
            </a:extLst>
          </p:cNvPr>
          <p:cNvSpPr/>
          <p:nvPr/>
        </p:nvSpPr>
        <p:spPr>
          <a:xfrm>
            <a:off x="8044661" y="3741958"/>
            <a:ext cx="4858540" cy="743806"/>
          </a:xfrm>
          <a:prstGeom prst="roundRect">
            <a:avLst>
              <a:gd name="adj" fmla="val 50000"/>
            </a:avLst>
          </a:prstGeom>
          <a:solidFill>
            <a:schemeClr val="bg1"/>
          </a:solidFill>
          <a:ln>
            <a:no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48B47A35-65D8-EED4-C83A-0768BE5E473D}"/>
              </a:ext>
            </a:extLst>
          </p:cNvPr>
          <p:cNvGrpSpPr/>
          <p:nvPr/>
        </p:nvGrpSpPr>
        <p:grpSpPr>
          <a:xfrm>
            <a:off x="11236505" y="0"/>
            <a:ext cx="726893" cy="797560"/>
            <a:chOff x="10862731" y="0"/>
            <a:chExt cx="1100667" cy="1207670"/>
          </a:xfrm>
        </p:grpSpPr>
        <p:sp>
          <p:nvSpPr>
            <p:cNvPr id="3" name="Rectangle: Top Corners Rounded 2">
              <a:extLst>
                <a:ext uri="{FF2B5EF4-FFF2-40B4-BE49-F238E27FC236}">
                  <a16:creationId xmlns:a16="http://schemas.microsoft.com/office/drawing/2014/main" id="{E05ED069-F6DA-65A4-B950-0F0CF863618A}"/>
                </a:ext>
              </a:extLst>
            </p:cNvPr>
            <p:cNvSpPr/>
            <p:nvPr/>
          </p:nvSpPr>
          <p:spPr>
            <a:xfrm rot="10800000">
              <a:off x="10862731" y="0"/>
              <a:ext cx="1100667" cy="1207670"/>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C33B369D-1E24-06CD-BCD4-102C3E38B60C}"/>
                </a:ext>
              </a:extLst>
            </p:cNvPr>
            <p:cNvSpPr/>
            <p:nvPr/>
          </p:nvSpPr>
          <p:spPr>
            <a:xfrm>
              <a:off x="10984969" y="208493"/>
              <a:ext cx="856192" cy="85619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164CEDD-65F6-992F-91D6-0B86D41A18D9}"/>
                </a:ext>
              </a:extLst>
            </p:cNvPr>
            <p:cNvPicPr>
              <a:picLocks noChangeAspect="1"/>
            </p:cNvPicPr>
            <p:nvPr/>
          </p:nvPicPr>
          <p:blipFill>
            <a:blip r:embed="rId2">
              <a:extLst>
                <a:ext uri="{28A0092B-C50C-407E-A947-70E740481C1C}">
                  <a14:useLocalDpi xmlns:a14="http://schemas.microsoft.com/office/drawing/2010/main" val="0"/>
                </a:ext>
              </a:extLst>
            </a:blip>
            <a:srcRect l="9906" t="10905" r="9810" b="10905"/>
            <a:stretch>
              <a:fillRect/>
            </a:stretch>
          </p:blipFill>
          <p:spPr>
            <a:xfrm>
              <a:off x="11059581" y="292322"/>
              <a:ext cx="706970" cy="688532"/>
            </a:xfrm>
            <a:prstGeom prst="roundRect">
              <a:avLst>
                <a:gd name="adj" fmla="val 50000"/>
              </a:avLst>
            </a:prstGeom>
            <a:ln>
              <a:noFill/>
            </a:ln>
          </p:spPr>
        </p:pic>
      </p:grpSp>
      <p:sp>
        <p:nvSpPr>
          <p:cNvPr id="6" name="Rectangle 5">
            <a:extLst>
              <a:ext uri="{FF2B5EF4-FFF2-40B4-BE49-F238E27FC236}">
                <a16:creationId xmlns:a16="http://schemas.microsoft.com/office/drawing/2014/main" id="{8EACB475-3B69-1392-CD60-CA8293C6877C}"/>
              </a:ext>
            </a:extLst>
          </p:cNvPr>
          <p:cNvSpPr/>
          <p:nvPr/>
        </p:nvSpPr>
        <p:spPr>
          <a:xfrm flipV="1">
            <a:off x="-14136" y="6766560"/>
            <a:ext cx="12206136" cy="914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BC7A786-3F12-E667-DF2D-803A163B8B45}"/>
              </a:ext>
            </a:extLst>
          </p:cNvPr>
          <p:cNvSpPr/>
          <p:nvPr/>
        </p:nvSpPr>
        <p:spPr>
          <a:xfrm>
            <a:off x="11500565" y="742611"/>
            <a:ext cx="198772" cy="198772"/>
          </a:xfrm>
          <a:prstGeom prst="ellipse">
            <a:avLst/>
          </a:prstGeom>
          <a:solidFill>
            <a:schemeClr val="accent1"/>
          </a:solidFill>
          <a:ln w="9525">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0FD3B48-92A3-BFE2-365B-449641A71C18}"/>
              </a:ext>
            </a:extLst>
          </p:cNvPr>
          <p:cNvSpPr txBox="1"/>
          <p:nvPr/>
        </p:nvSpPr>
        <p:spPr>
          <a:xfrm>
            <a:off x="11363414" y="729321"/>
            <a:ext cx="473075" cy="215444"/>
          </a:xfrm>
          <a:prstGeom prst="rect">
            <a:avLst/>
          </a:prstGeom>
          <a:noFill/>
        </p:spPr>
        <p:txBody>
          <a:bodyPr wrap="square" rtlCol="0">
            <a:spAutoFit/>
          </a:bodyPr>
          <a:lstStyle/>
          <a:p>
            <a:pPr algn="ctr"/>
            <a:fld id="{C6F4FA47-5AAE-446B-9051-7093C8805B75}" type="slidenum">
              <a:rPr lang="en-US" sz="800" smtClean="0">
                <a:solidFill>
                  <a:schemeClr val="bg1"/>
                </a:solidFill>
              </a:rPr>
              <a:pPr algn="ctr"/>
              <a:t>7</a:t>
            </a:fld>
            <a:endParaRPr lang="en-US" sz="800" dirty="0">
              <a:solidFill>
                <a:schemeClr val="bg1"/>
              </a:solidFill>
            </a:endParaRPr>
          </a:p>
        </p:txBody>
      </p:sp>
      <p:sp>
        <p:nvSpPr>
          <p:cNvPr id="9" name="TextBox 8">
            <a:extLst>
              <a:ext uri="{FF2B5EF4-FFF2-40B4-BE49-F238E27FC236}">
                <a16:creationId xmlns:a16="http://schemas.microsoft.com/office/drawing/2014/main" id="{78CD97D4-95B5-5BFD-A3C3-7C9B10088DB5}"/>
              </a:ext>
            </a:extLst>
          </p:cNvPr>
          <p:cNvSpPr txBox="1"/>
          <p:nvPr/>
        </p:nvSpPr>
        <p:spPr>
          <a:xfrm>
            <a:off x="3038475" y="534132"/>
            <a:ext cx="6102350" cy="523220"/>
          </a:xfrm>
          <a:prstGeom prst="rect">
            <a:avLst/>
          </a:prstGeom>
          <a:noFill/>
        </p:spPr>
        <p:txBody>
          <a:bodyPr wrap="square">
            <a:spAutoFit/>
          </a:bodyPr>
          <a:lstStyle/>
          <a:p>
            <a:pPr algn="ctr"/>
            <a:r>
              <a:rPr lang="en-US" sz="2800" b="1" dirty="0">
                <a:solidFill>
                  <a:schemeClr val="accent3"/>
                </a:solidFill>
              </a:rPr>
              <a:t>Industries &amp; Applications</a:t>
            </a:r>
          </a:p>
        </p:txBody>
      </p:sp>
      <p:sp>
        <p:nvSpPr>
          <p:cNvPr id="10" name="TextBox 9">
            <a:extLst>
              <a:ext uri="{FF2B5EF4-FFF2-40B4-BE49-F238E27FC236}">
                <a16:creationId xmlns:a16="http://schemas.microsoft.com/office/drawing/2014/main" id="{B0BC5310-17D4-DBBE-173F-59AE11954FFC}"/>
              </a:ext>
            </a:extLst>
          </p:cNvPr>
          <p:cNvSpPr txBox="1"/>
          <p:nvPr/>
        </p:nvSpPr>
        <p:spPr>
          <a:xfrm>
            <a:off x="2913246" y="1057352"/>
            <a:ext cx="6365508" cy="646331"/>
          </a:xfrm>
          <a:prstGeom prst="rect">
            <a:avLst/>
          </a:prstGeom>
          <a:noFill/>
        </p:spPr>
        <p:txBody>
          <a:bodyPr wrap="square">
            <a:spAutoFit/>
          </a:bodyPr>
          <a:lstStyle/>
          <a:p>
            <a:pPr algn="ctr"/>
            <a:r>
              <a:rPr lang="en-US" b="1" dirty="0">
                <a:solidFill>
                  <a:schemeClr val="accent2"/>
                </a:solidFill>
              </a:rPr>
              <a:t>NM Geosynthetic products are used across a broad range of sectors including:</a:t>
            </a:r>
          </a:p>
        </p:txBody>
      </p:sp>
      <p:sp>
        <p:nvSpPr>
          <p:cNvPr id="75" name="Oval 74">
            <a:extLst>
              <a:ext uri="{FF2B5EF4-FFF2-40B4-BE49-F238E27FC236}">
                <a16:creationId xmlns:a16="http://schemas.microsoft.com/office/drawing/2014/main" id="{620E0E42-9357-ED22-D795-ABB61DAC431E}"/>
              </a:ext>
            </a:extLst>
          </p:cNvPr>
          <p:cNvSpPr/>
          <p:nvPr/>
        </p:nvSpPr>
        <p:spPr>
          <a:xfrm>
            <a:off x="4382874" y="2384833"/>
            <a:ext cx="3447399" cy="3447397"/>
          </a:xfrm>
          <a:prstGeom prst="ellipse">
            <a:avLst/>
          </a:prstGeom>
          <a:noFill/>
          <a:ln w="1270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Shape 75">
            <a:extLst>
              <a:ext uri="{FF2B5EF4-FFF2-40B4-BE49-F238E27FC236}">
                <a16:creationId xmlns:a16="http://schemas.microsoft.com/office/drawing/2014/main" id="{B09B6C08-695B-7AC7-CF10-DB6A839BD4EF}"/>
              </a:ext>
            </a:extLst>
          </p:cNvPr>
          <p:cNvSpPr/>
          <p:nvPr/>
        </p:nvSpPr>
        <p:spPr>
          <a:xfrm>
            <a:off x="4673164" y="5327376"/>
            <a:ext cx="218287" cy="216336"/>
          </a:xfrm>
          <a:custGeom>
            <a:avLst/>
            <a:gdLst>
              <a:gd name="connsiteX0" fmla="*/ 161822 w 161822"/>
              <a:gd name="connsiteY0" fmla="*/ 0 h 160376"/>
              <a:gd name="connsiteX1" fmla="*/ 0 w 161822"/>
              <a:gd name="connsiteY1" fmla="*/ 160376 h 160376"/>
            </a:gdLst>
            <a:ahLst/>
            <a:cxnLst>
              <a:cxn ang="0">
                <a:pos x="connsiteX0" y="connsiteY0"/>
              </a:cxn>
              <a:cxn ang="0">
                <a:pos x="connsiteX1" y="connsiteY1"/>
              </a:cxn>
            </a:cxnLst>
            <a:rect l="l" t="t" r="r" b="b"/>
            <a:pathLst>
              <a:path w="161822" h="160376">
                <a:moveTo>
                  <a:pt x="161822" y="0"/>
                </a:moveTo>
                <a:lnTo>
                  <a:pt x="0" y="160376"/>
                </a:lnTo>
              </a:path>
            </a:pathLst>
          </a:custGeom>
          <a:ln w="12036" cap="flat">
            <a:solidFill>
              <a:srgbClr val="AFB7BC"/>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15F3D44C-E8BC-B7B1-1195-D0F28C7D4B07}"/>
              </a:ext>
            </a:extLst>
          </p:cNvPr>
          <p:cNvSpPr/>
          <p:nvPr/>
        </p:nvSpPr>
        <p:spPr>
          <a:xfrm>
            <a:off x="4098435" y="5373213"/>
            <a:ext cx="747181" cy="747016"/>
          </a:xfrm>
          <a:custGeom>
            <a:avLst/>
            <a:gdLst>
              <a:gd name="connsiteX0" fmla="*/ 472694 w 553906"/>
              <a:gd name="connsiteY0" fmla="*/ 81092 h 553785"/>
              <a:gd name="connsiteX1" fmla="*/ 276893 w 553906"/>
              <a:gd name="connsiteY1" fmla="*/ 0 h 553785"/>
              <a:gd name="connsiteX2" fmla="*/ 81092 w 553906"/>
              <a:gd name="connsiteY2" fmla="*/ 81092 h 553785"/>
              <a:gd name="connsiteX3" fmla="*/ 0 w 553906"/>
              <a:gd name="connsiteY3" fmla="*/ 276893 h 553785"/>
              <a:gd name="connsiteX4" fmla="*/ 81092 w 553906"/>
              <a:gd name="connsiteY4" fmla="*/ 472694 h 553785"/>
              <a:gd name="connsiteX5" fmla="*/ 276893 w 553906"/>
              <a:gd name="connsiteY5" fmla="*/ 553786 h 553785"/>
              <a:gd name="connsiteX6" fmla="*/ 472694 w 553906"/>
              <a:gd name="connsiteY6" fmla="*/ 472694 h 553785"/>
              <a:gd name="connsiteX7" fmla="*/ 553906 w 553906"/>
              <a:gd name="connsiteY7" fmla="*/ 276772 h 553785"/>
              <a:gd name="connsiteX8" fmla="*/ 472694 w 553906"/>
              <a:gd name="connsiteY8" fmla="*/ 81092 h 553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906" h="553785">
                <a:moveTo>
                  <a:pt x="472694" y="81092"/>
                </a:moveTo>
                <a:cubicBezTo>
                  <a:pt x="420400" y="28798"/>
                  <a:pt x="350876" y="0"/>
                  <a:pt x="276893" y="0"/>
                </a:cubicBezTo>
                <a:cubicBezTo>
                  <a:pt x="202910" y="0"/>
                  <a:pt x="133386" y="28798"/>
                  <a:pt x="81092" y="81092"/>
                </a:cubicBezTo>
                <a:cubicBezTo>
                  <a:pt x="28798" y="133386"/>
                  <a:pt x="0" y="202910"/>
                  <a:pt x="0" y="276893"/>
                </a:cubicBezTo>
                <a:cubicBezTo>
                  <a:pt x="0" y="350876"/>
                  <a:pt x="28798" y="420521"/>
                  <a:pt x="81092" y="472694"/>
                </a:cubicBezTo>
                <a:cubicBezTo>
                  <a:pt x="133386" y="524988"/>
                  <a:pt x="202910" y="553786"/>
                  <a:pt x="276893" y="553786"/>
                </a:cubicBezTo>
                <a:cubicBezTo>
                  <a:pt x="350876" y="553786"/>
                  <a:pt x="420400" y="524988"/>
                  <a:pt x="472694" y="472694"/>
                </a:cubicBezTo>
                <a:cubicBezTo>
                  <a:pt x="524988" y="420400"/>
                  <a:pt x="553906" y="350876"/>
                  <a:pt x="553906" y="276772"/>
                </a:cubicBezTo>
                <a:cubicBezTo>
                  <a:pt x="553786" y="203031"/>
                  <a:pt x="524988" y="133386"/>
                  <a:pt x="472694" y="81092"/>
                </a:cubicBezTo>
                <a:close/>
              </a:path>
            </a:pathLst>
          </a:custGeom>
          <a:solidFill>
            <a:schemeClr val="accent1"/>
          </a:solidFill>
          <a:ln w="12036"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8ECAD122-C7A5-02C9-D822-AF56ABA788B5}"/>
              </a:ext>
            </a:extLst>
          </p:cNvPr>
          <p:cNvSpPr/>
          <p:nvPr/>
        </p:nvSpPr>
        <p:spPr>
          <a:xfrm>
            <a:off x="4846590" y="5282517"/>
            <a:ext cx="89720" cy="89720"/>
          </a:xfrm>
          <a:custGeom>
            <a:avLst/>
            <a:gdLst>
              <a:gd name="connsiteX0" fmla="*/ 33256 w 66512"/>
              <a:gd name="connsiteY0" fmla="*/ 66512 h 66512"/>
              <a:gd name="connsiteX1" fmla="*/ 9760 w 66512"/>
              <a:gd name="connsiteY1" fmla="*/ 56752 h 66512"/>
              <a:gd name="connsiteX2" fmla="*/ 0 w 66512"/>
              <a:gd name="connsiteY2" fmla="*/ 33256 h 66512"/>
              <a:gd name="connsiteX3" fmla="*/ 9760 w 66512"/>
              <a:gd name="connsiteY3" fmla="*/ 9760 h 66512"/>
              <a:gd name="connsiteX4" fmla="*/ 33256 w 66512"/>
              <a:gd name="connsiteY4" fmla="*/ 0 h 66512"/>
              <a:gd name="connsiteX5" fmla="*/ 56752 w 66512"/>
              <a:gd name="connsiteY5" fmla="*/ 9760 h 66512"/>
              <a:gd name="connsiteX6" fmla="*/ 66512 w 66512"/>
              <a:gd name="connsiteY6" fmla="*/ 33256 h 66512"/>
              <a:gd name="connsiteX7" fmla="*/ 56752 w 66512"/>
              <a:gd name="connsiteY7" fmla="*/ 56752 h 66512"/>
              <a:gd name="connsiteX8" fmla="*/ 33256 w 66512"/>
              <a:gd name="connsiteY8" fmla="*/ 66512 h 6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12" h="66512">
                <a:moveTo>
                  <a:pt x="33256" y="66512"/>
                </a:moveTo>
                <a:cubicBezTo>
                  <a:pt x="28075" y="66512"/>
                  <a:pt x="18315" y="65187"/>
                  <a:pt x="9760" y="56752"/>
                </a:cubicBezTo>
                <a:cubicBezTo>
                  <a:pt x="1325" y="48318"/>
                  <a:pt x="0" y="38437"/>
                  <a:pt x="0" y="33256"/>
                </a:cubicBezTo>
                <a:cubicBezTo>
                  <a:pt x="0" y="28075"/>
                  <a:pt x="1205" y="18195"/>
                  <a:pt x="9760" y="9760"/>
                </a:cubicBezTo>
                <a:cubicBezTo>
                  <a:pt x="18194" y="1325"/>
                  <a:pt x="28075" y="0"/>
                  <a:pt x="33256" y="0"/>
                </a:cubicBezTo>
                <a:cubicBezTo>
                  <a:pt x="38437" y="0"/>
                  <a:pt x="48318" y="1205"/>
                  <a:pt x="56752" y="9760"/>
                </a:cubicBezTo>
                <a:cubicBezTo>
                  <a:pt x="65187" y="18195"/>
                  <a:pt x="66512" y="28075"/>
                  <a:pt x="66512" y="33256"/>
                </a:cubicBezTo>
                <a:cubicBezTo>
                  <a:pt x="66512" y="38437"/>
                  <a:pt x="65307" y="48197"/>
                  <a:pt x="56752" y="56752"/>
                </a:cubicBezTo>
                <a:cubicBezTo>
                  <a:pt x="48318" y="65307"/>
                  <a:pt x="38437" y="66512"/>
                  <a:pt x="33256" y="66512"/>
                </a:cubicBezTo>
                <a:close/>
              </a:path>
            </a:pathLst>
          </a:custGeom>
          <a:solidFill>
            <a:srgbClr val="AFB7BC"/>
          </a:solidFill>
          <a:ln w="12036" cap="flat">
            <a:noFill/>
            <a:prstDash val="solid"/>
            <a:miter/>
          </a:ln>
        </p:spPr>
        <p:txBody>
          <a:bodyPr rtlCol="0" anchor="ctr"/>
          <a:lstStyle/>
          <a:p>
            <a:endParaRPr lang="en-US"/>
          </a:p>
        </p:txBody>
      </p:sp>
      <p:grpSp>
        <p:nvGrpSpPr>
          <p:cNvPr id="79" name="Graphic 2">
            <a:extLst>
              <a:ext uri="{FF2B5EF4-FFF2-40B4-BE49-F238E27FC236}">
                <a16:creationId xmlns:a16="http://schemas.microsoft.com/office/drawing/2014/main" id="{AEC64238-51E8-83A0-B663-3704D8C4A1B7}"/>
              </a:ext>
            </a:extLst>
          </p:cNvPr>
          <p:cNvGrpSpPr/>
          <p:nvPr/>
        </p:nvGrpSpPr>
        <p:grpSpPr>
          <a:xfrm>
            <a:off x="4197663" y="5472521"/>
            <a:ext cx="548419" cy="548560"/>
            <a:chOff x="4598333" y="5054255"/>
            <a:chExt cx="406558" cy="406663"/>
          </a:xfrm>
        </p:grpSpPr>
        <p:sp>
          <p:nvSpPr>
            <p:cNvPr id="80" name="Freeform: Shape 79">
              <a:extLst>
                <a:ext uri="{FF2B5EF4-FFF2-40B4-BE49-F238E27FC236}">
                  <a16:creationId xmlns:a16="http://schemas.microsoft.com/office/drawing/2014/main" id="{76570859-38F4-5910-483E-C6904DF3FA6E}"/>
                </a:ext>
              </a:extLst>
            </p:cNvPr>
            <p:cNvSpPr/>
            <p:nvPr/>
          </p:nvSpPr>
          <p:spPr>
            <a:xfrm>
              <a:off x="4598333" y="5054255"/>
              <a:ext cx="406558" cy="406663"/>
            </a:xfrm>
            <a:custGeom>
              <a:avLst/>
              <a:gdLst>
                <a:gd name="connsiteX0" fmla="*/ 347080 w 406558"/>
                <a:gd name="connsiteY0" fmla="*/ 59524 h 406663"/>
                <a:gd name="connsiteX1" fmla="*/ 203211 w 406558"/>
                <a:gd name="connsiteY1" fmla="*/ 0 h 406663"/>
                <a:gd name="connsiteX2" fmla="*/ 59463 w 406558"/>
                <a:gd name="connsiteY2" fmla="*/ 59524 h 406663"/>
                <a:gd name="connsiteX3" fmla="*/ 59463 w 406558"/>
                <a:gd name="connsiteY3" fmla="*/ 347140 h 406663"/>
                <a:gd name="connsiteX4" fmla="*/ 203332 w 406558"/>
                <a:gd name="connsiteY4" fmla="*/ 406664 h 406663"/>
                <a:gd name="connsiteX5" fmla="*/ 347201 w 406558"/>
                <a:gd name="connsiteY5" fmla="*/ 347140 h 406663"/>
                <a:gd name="connsiteX6" fmla="*/ 347080 w 406558"/>
                <a:gd name="connsiteY6" fmla="*/ 59524 h 40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558" h="406663">
                  <a:moveTo>
                    <a:pt x="347080" y="59524"/>
                  </a:moveTo>
                  <a:cubicBezTo>
                    <a:pt x="308643" y="21086"/>
                    <a:pt x="257554" y="0"/>
                    <a:pt x="203211" y="0"/>
                  </a:cubicBezTo>
                  <a:cubicBezTo>
                    <a:pt x="148869" y="0"/>
                    <a:pt x="97780" y="21207"/>
                    <a:pt x="59463" y="59524"/>
                  </a:cubicBezTo>
                  <a:cubicBezTo>
                    <a:pt x="-19821" y="138808"/>
                    <a:pt x="-19821" y="267856"/>
                    <a:pt x="59463" y="347140"/>
                  </a:cubicBezTo>
                  <a:cubicBezTo>
                    <a:pt x="97901" y="385578"/>
                    <a:pt x="148990" y="406664"/>
                    <a:pt x="203332" y="406664"/>
                  </a:cubicBezTo>
                  <a:cubicBezTo>
                    <a:pt x="257674" y="406664"/>
                    <a:pt x="308763" y="385457"/>
                    <a:pt x="347201" y="347140"/>
                  </a:cubicBezTo>
                  <a:cubicBezTo>
                    <a:pt x="426364" y="267856"/>
                    <a:pt x="426364" y="138808"/>
                    <a:pt x="347080" y="59524"/>
                  </a:cubicBezTo>
                  <a:close/>
                </a:path>
              </a:pathLst>
            </a:custGeom>
            <a:gradFill>
              <a:gsLst>
                <a:gs pos="0">
                  <a:srgbClr val="DFDFDF"/>
                </a:gs>
                <a:gs pos="3170">
                  <a:srgbClr val="E1E1E1"/>
                </a:gs>
                <a:gs pos="30740">
                  <a:srgbClr val="F2F2F2"/>
                </a:gs>
                <a:gs pos="61220">
                  <a:srgbClr val="FCFCFC"/>
                </a:gs>
                <a:gs pos="100000">
                  <a:srgbClr val="FFFFFF"/>
                </a:gs>
              </a:gsLst>
              <a:lin ang="0" scaled="1"/>
            </a:gradFill>
            <a:ln w="12036"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311D5C3A-5095-79BE-77DA-4D9A5A91F924}"/>
                </a:ext>
              </a:extLst>
            </p:cNvPr>
            <p:cNvSpPr/>
            <p:nvPr/>
          </p:nvSpPr>
          <p:spPr>
            <a:xfrm>
              <a:off x="4598333" y="5054255"/>
              <a:ext cx="406558" cy="406663"/>
            </a:xfrm>
            <a:custGeom>
              <a:avLst/>
              <a:gdLst>
                <a:gd name="connsiteX0" fmla="*/ 347080 w 406558"/>
                <a:gd name="connsiteY0" fmla="*/ 59524 h 406663"/>
                <a:gd name="connsiteX1" fmla="*/ 203211 w 406558"/>
                <a:gd name="connsiteY1" fmla="*/ 0 h 406663"/>
                <a:gd name="connsiteX2" fmla="*/ 59463 w 406558"/>
                <a:gd name="connsiteY2" fmla="*/ 59524 h 406663"/>
                <a:gd name="connsiteX3" fmla="*/ 59463 w 406558"/>
                <a:gd name="connsiteY3" fmla="*/ 347140 h 406663"/>
                <a:gd name="connsiteX4" fmla="*/ 203332 w 406558"/>
                <a:gd name="connsiteY4" fmla="*/ 406664 h 406663"/>
                <a:gd name="connsiteX5" fmla="*/ 347201 w 406558"/>
                <a:gd name="connsiteY5" fmla="*/ 347140 h 406663"/>
                <a:gd name="connsiteX6" fmla="*/ 347080 w 406558"/>
                <a:gd name="connsiteY6" fmla="*/ 59524 h 40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558" h="406663">
                  <a:moveTo>
                    <a:pt x="347080" y="59524"/>
                  </a:moveTo>
                  <a:cubicBezTo>
                    <a:pt x="308643" y="21086"/>
                    <a:pt x="257554" y="0"/>
                    <a:pt x="203211" y="0"/>
                  </a:cubicBezTo>
                  <a:cubicBezTo>
                    <a:pt x="148869" y="0"/>
                    <a:pt x="97780" y="21207"/>
                    <a:pt x="59463" y="59524"/>
                  </a:cubicBezTo>
                  <a:cubicBezTo>
                    <a:pt x="-19821" y="138808"/>
                    <a:pt x="-19821" y="267856"/>
                    <a:pt x="59463" y="347140"/>
                  </a:cubicBezTo>
                  <a:cubicBezTo>
                    <a:pt x="97901" y="385578"/>
                    <a:pt x="148990" y="406664"/>
                    <a:pt x="203332" y="406664"/>
                  </a:cubicBezTo>
                  <a:cubicBezTo>
                    <a:pt x="257674" y="406664"/>
                    <a:pt x="308763" y="385457"/>
                    <a:pt x="347201" y="347140"/>
                  </a:cubicBezTo>
                  <a:cubicBezTo>
                    <a:pt x="426364" y="267856"/>
                    <a:pt x="426364" y="138808"/>
                    <a:pt x="347080" y="59524"/>
                  </a:cubicBezTo>
                  <a:close/>
                </a:path>
              </a:pathLst>
            </a:custGeom>
            <a:noFill/>
            <a:ln w="12036" cap="flat">
              <a:gradFill>
                <a:gsLst>
                  <a:gs pos="0">
                    <a:srgbClr val="FFFFFF"/>
                  </a:gs>
                  <a:gs pos="38780">
                    <a:srgbClr val="FCFCFC"/>
                  </a:gs>
                  <a:gs pos="69260">
                    <a:srgbClr val="F2F2F2"/>
                  </a:gs>
                  <a:gs pos="96830">
                    <a:srgbClr val="E1E1E1"/>
                  </a:gs>
                  <a:gs pos="100000">
                    <a:srgbClr val="DFDFDF"/>
                  </a:gs>
                </a:gsLst>
                <a:lin ang="0" scaled="1"/>
              </a:gradFill>
              <a:prstDash val="solid"/>
              <a:miter/>
            </a:ln>
          </p:spPr>
          <p:txBody>
            <a:bodyPr rtlCol="0" anchor="ctr"/>
            <a:lstStyle/>
            <a:p>
              <a:endParaRPr lang="en-US"/>
            </a:p>
          </p:txBody>
        </p:sp>
      </p:grpSp>
      <p:sp>
        <p:nvSpPr>
          <p:cNvPr id="82" name="Freeform: Shape 81">
            <a:extLst>
              <a:ext uri="{FF2B5EF4-FFF2-40B4-BE49-F238E27FC236}">
                <a16:creationId xmlns:a16="http://schemas.microsoft.com/office/drawing/2014/main" id="{A69AE8CB-22C0-95AB-2B6D-184BE0FF5623}"/>
              </a:ext>
            </a:extLst>
          </p:cNvPr>
          <p:cNvSpPr/>
          <p:nvPr/>
        </p:nvSpPr>
        <p:spPr>
          <a:xfrm>
            <a:off x="7276836" y="5282517"/>
            <a:ext cx="89577" cy="89720"/>
          </a:xfrm>
          <a:custGeom>
            <a:avLst/>
            <a:gdLst>
              <a:gd name="connsiteX0" fmla="*/ 33256 w 66406"/>
              <a:gd name="connsiteY0" fmla="*/ 66512 h 66512"/>
              <a:gd name="connsiteX1" fmla="*/ 9760 w 66406"/>
              <a:gd name="connsiteY1" fmla="*/ 56752 h 66512"/>
              <a:gd name="connsiteX2" fmla="*/ 0 w 66406"/>
              <a:gd name="connsiteY2" fmla="*/ 33256 h 66512"/>
              <a:gd name="connsiteX3" fmla="*/ 9760 w 66406"/>
              <a:gd name="connsiteY3" fmla="*/ 9760 h 66512"/>
              <a:gd name="connsiteX4" fmla="*/ 33256 w 66406"/>
              <a:gd name="connsiteY4" fmla="*/ 0 h 66512"/>
              <a:gd name="connsiteX5" fmla="*/ 56632 w 66406"/>
              <a:gd name="connsiteY5" fmla="*/ 9639 h 66512"/>
              <a:gd name="connsiteX6" fmla="*/ 56752 w 66406"/>
              <a:gd name="connsiteY6" fmla="*/ 56632 h 66512"/>
              <a:gd name="connsiteX7" fmla="*/ 33256 w 66406"/>
              <a:gd name="connsiteY7" fmla="*/ 66512 h 6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06" h="66512">
                <a:moveTo>
                  <a:pt x="33256" y="66512"/>
                </a:moveTo>
                <a:cubicBezTo>
                  <a:pt x="28075" y="66512"/>
                  <a:pt x="18195" y="65187"/>
                  <a:pt x="9760" y="56752"/>
                </a:cubicBezTo>
                <a:cubicBezTo>
                  <a:pt x="1325" y="48318"/>
                  <a:pt x="0" y="38437"/>
                  <a:pt x="0" y="33256"/>
                </a:cubicBezTo>
                <a:cubicBezTo>
                  <a:pt x="0" y="28075"/>
                  <a:pt x="1205" y="18195"/>
                  <a:pt x="9760" y="9760"/>
                </a:cubicBezTo>
                <a:cubicBezTo>
                  <a:pt x="18195" y="1325"/>
                  <a:pt x="28075" y="0"/>
                  <a:pt x="33256" y="0"/>
                </a:cubicBezTo>
                <a:cubicBezTo>
                  <a:pt x="38317" y="0"/>
                  <a:pt x="48197" y="1205"/>
                  <a:pt x="56632" y="9639"/>
                </a:cubicBezTo>
                <a:cubicBezTo>
                  <a:pt x="69645" y="22653"/>
                  <a:pt x="69645" y="43739"/>
                  <a:pt x="56752" y="56632"/>
                </a:cubicBezTo>
                <a:cubicBezTo>
                  <a:pt x="48197" y="65307"/>
                  <a:pt x="38437" y="66512"/>
                  <a:pt x="33256" y="66512"/>
                </a:cubicBezTo>
                <a:close/>
              </a:path>
            </a:pathLst>
          </a:custGeom>
          <a:solidFill>
            <a:srgbClr val="AFB7BC"/>
          </a:solidFill>
          <a:ln w="12036"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81C80846-D604-6583-C5F0-92CE1607E35A}"/>
              </a:ext>
            </a:extLst>
          </p:cNvPr>
          <p:cNvSpPr/>
          <p:nvPr/>
        </p:nvSpPr>
        <p:spPr>
          <a:xfrm>
            <a:off x="7321697" y="5327376"/>
            <a:ext cx="223000" cy="219261"/>
          </a:xfrm>
          <a:custGeom>
            <a:avLst/>
            <a:gdLst>
              <a:gd name="connsiteX0" fmla="*/ 0 w 165316"/>
              <a:gd name="connsiteY0" fmla="*/ 0 h 162545"/>
              <a:gd name="connsiteX1" fmla="*/ 165316 w 165316"/>
              <a:gd name="connsiteY1" fmla="*/ 162545 h 162545"/>
            </a:gdLst>
            <a:ahLst/>
            <a:cxnLst>
              <a:cxn ang="0">
                <a:pos x="connsiteX0" y="connsiteY0"/>
              </a:cxn>
              <a:cxn ang="0">
                <a:pos x="connsiteX1" y="connsiteY1"/>
              </a:cxn>
            </a:cxnLst>
            <a:rect l="l" t="t" r="r" b="b"/>
            <a:pathLst>
              <a:path w="165316" h="162545">
                <a:moveTo>
                  <a:pt x="0" y="0"/>
                </a:moveTo>
                <a:lnTo>
                  <a:pt x="165316" y="162545"/>
                </a:lnTo>
              </a:path>
            </a:pathLst>
          </a:custGeom>
          <a:ln w="12036" cap="flat">
            <a:solidFill>
              <a:srgbClr val="AFB7BC"/>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A4C0E973-6D8A-EBD7-F3CE-79A1ACB64D63}"/>
              </a:ext>
            </a:extLst>
          </p:cNvPr>
          <p:cNvSpPr/>
          <p:nvPr/>
        </p:nvSpPr>
        <p:spPr>
          <a:xfrm>
            <a:off x="7367857" y="5373213"/>
            <a:ext cx="746875" cy="747016"/>
          </a:xfrm>
          <a:custGeom>
            <a:avLst/>
            <a:gdLst>
              <a:gd name="connsiteX0" fmla="*/ 472694 w 553680"/>
              <a:gd name="connsiteY0" fmla="*/ 81212 h 553785"/>
              <a:gd name="connsiteX1" fmla="*/ 276893 w 553680"/>
              <a:gd name="connsiteY1" fmla="*/ 0 h 553785"/>
              <a:gd name="connsiteX2" fmla="*/ 81092 w 553680"/>
              <a:gd name="connsiteY2" fmla="*/ 81092 h 553785"/>
              <a:gd name="connsiteX3" fmla="*/ 0 w 553680"/>
              <a:gd name="connsiteY3" fmla="*/ 276893 h 553785"/>
              <a:gd name="connsiteX4" fmla="*/ 81092 w 553680"/>
              <a:gd name="connsiteY4" fmla="*/ 472694 h 553785"/>
              <a:gd name="connsiteX5" fmla="*/ 277013 w 553680"/>
              <a:gd name="connsiteY5" fmla="*/ 553786 h 553785"/>
              <a:gd name="connsiteX6" fmla="*/ 472814 w 553680"/>
              <a:gd name="connsiteY6" fmla="*/ 472694 h 553785"/>
              <a:gd name="connsiteX7" fmla="*/ 472694 w 553680"/>
              <a:gd name="connsiteY7" fmla="*/ 81212 h 553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3680" h="553785">
                <a:moveTo>
                  <a:pt x="472694" y="81212"/>
                </a:moveTo>
                <a:cubicBezTo>
                  <a:pt x="420400" y="28918"/>
                  <a:pt x="350876" y="0"/>
                  <a:pt x="276893" y="0"/>
                </a:cubicBezTo>
                <a:cubicBezTo>
                  <a:pt x="202910" y="0"/>
                  <a:pt x="133386" y="28798"/>
                  <a:pt x="81092" y="81092"/>
                </a:cubicBezTo>
                <a:cubicBezTo>
                  <a:pt x="28798" y="133386"/>
                  <a:pt x="0" y="202910"/>
                  <a:pt x="0" y="276893"/>
                </a:cubicBezTo>
                <a:cubicBezTo>
                  <a:pt x="0" y="350876"/>
                  <a:pt x="28798" y="420400"/>
                  <a:pt x="81092" y="472694"/>
                </a:cubicBezTo>
                <a:cubicBezTo>
                  <a:pt x="133386" y="524988"/>
                  <a:pt x="203031" y="553786"/>
                  <a:pt x="277013" y="553786"/>
                </a:cubicBezTo>
                <a:cubicBezTo>
                  <a:pt x="350996" y="553786"/>
                  <a:pt x="420521" y="524988"/>
                  <a:pt x="472814" y="472694"/>
                </a:cubicBezTo>
                <a:cubicBezTo>
                  <a:pt x="580656" y="364853"/>
                  <a:pt x="580656" y="189174"/>
                  <a:pt x="472694" y="81212"/>
                </a:cubicBezTo>
                <a:close/>
              </a:path>
            </a:pathLst>
          </a:custGeom>
          <a:solidFill>
            <a:schemeClr val="accent1"/>
          </a:solidFill>
          <a:ln w="12036" cap="flat">
            <a:noFill/>
            <a:prstDash val="solid"/>
            <a:miter/>
          </a:ln>
        </p:spPr>
        <p:txBody>
          <a:bodyPr rtlCol="0" anchor="ctr"/>
          <a:lstStyle/>
          <a:p>
            <a:endParaRPr lang="en-US"/>
          </a:p>
        </p:txBody>
      </p:sp>
      <p:grpSp>
        <p:nvGrpSpPr>
          <p:cNvPr id="85" name="Graphic 2">
            <a:extLst>
              <a:ext uri="{FF2B5EF4-FFF2-40B4-BE49-F238E27FC236}">
                <a16:creationId xmlns:a16="http://schemas.microsoft.com/office/drawing/2014/main" id="{120F7927-9395-D23B-A445-6185222A151A}"/>
              </a:ext>
            </a:extLst>
          </p:cNvPr>
          <p:cNvGrpSpPr/>
          <p:nvPr/>
        </p:nvGrpSpPr>
        <p:grpSpPr>
          <a:xfrm>
            <a:off x="7469199" y="5472521"/>
            <a:ext cx="548398" cy="548560"/>
            <a:chOff x="7023616" y="5054255"/>
            <a:chExt cx="406543" cy="406663"/>
          </a:xfrm>
        </p:grpSpPr>
        <p:sp>
          <p:nvSpPr>
            <p:cNvPr id="86" name="Freeform: Shape 85">
              <a:extLst>
                <a:ext uri="{FF2B5EF4-FFF2-40B4-BE49-F238E27FC236}">
                  <a16:creationId xmlns:a16="http://schemas.microsoft.com/office/drawing/2014/main" id="{ED8D82C9-600A-0965-0191-004ACA23AD17}"/>
                </a:ext>
              </a:extLst>
            </p:cNvPr>
            <p:cNvSpPr/>
            <p:nvPr/>
          </p:nvSpPr>
          <p:spPr>
            <a:xfrm>
              <a:off x="7023616" y="5054255"/>
              <a:ext cx="406543" cy="406663"/>
            </a:xfrm>
            <a:custGeom>
              <a:avLst/>
              <a:gdLst>
                <a:gd name="connsiteX0" fmla="*/ 59463 w 406543"/>
                <a:gd name="connsiteY0" fmla="*/ 59524 h 406663"/>
                <a:gd name="connsiteX1" fmla="*/ 203332 w 406543"/>
                <a:gd name="connsiteY1" fmla="*/ 0 h 406663"/>
                <a:gd name="connsiteX2" fmla="*/ 347080 w 406543"/>
                <a:gd name="connsiteY2" fmla="*/ 59524 h 406663"/>
                <a:gd name="connsiteX3" fmla="*/ 347080 w 406543"/>
                <a:gd name="connsiteY3" fmla="*/ 347140 h 406663"/>
                <a:gd name="connsiteX4" fmla="*/ 203332 w 406543"/>
                <a:gd name="connsiteY4" fmla="*/ 406664 h 406663"/>
                <a:gd name="connsiteX5" fmla="*/ 59463 w 406543"/>
                <a:gd name="connsiteY5" fmla="*/ 347140 h 406663"/>
                <a:gd name="connsiteX6" fmla="*/ 59463 w 406543"/>
                <a:gd name="connsiteY6" fmla="*/ 59524 h 40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543" h="406663">
                  <a:moveTo>
                    <a:pt x="59463" y="59524"/>
                  </a:moveTo>
                  <a:cubicBezTo>
                    <a:pt x="97900" y="21086"/>
                    <a:pt x="148990" y="0"/>
                    <a:pt x="203332" y="0"/>
                  </a:cubicBezTo>
                  <a:cubicBezTo>
                    <a:pt x="257674" y="0"/>
                    <a:pt x="308763" y="21207"/>
                    <a:pt x="347080" y="59524"/>
                  </a:cubicBezTo>
                  <a:cubicBezTo>
                    <a:pt x="426364" y="138808"/>
                    <a:pt x="426364" y="267856"/>
                    <a:pt x="347080" y="347140"/>
                  </a:cubicBezTo>
                  <a:cubicBezTo>
                    <a:pt x="308643" y="385578"/>
                    <a:pt x="257554" y="406664"/>
                    <a:pt x="203332" y="406664"/>
                  </a:cubicBezTo>
                  <a:cubicBezTo>
                    <a:pt x="148990" y="406664"/>
                    <a:pt x="97900" y="385457"/>
                    <a:pt x="59463" y="347140"/>
                  </a:cubicBezTo>
                  <a:cubicBezTo>
                    <a:pt x="-19821" y="267856"/>
                    <a:pt x="-19821" y="138808"/>
                    <a:pt x="59463" y="59524"/>
                  </a:cubicBezTo>
                  <a:close/>
                </a:path>
              </a:pathLst>
            </a:custGeom>
            <a:gradFill>
              <a:gsLst>
                <a:gs pos="0">
                  <a:srgbClr val="DFDFDF"/>
                </a:gs>
                <a:gs pos="3170">
                  <a:srgbClr val="E1E1E1"/>
                </a:gs>
                <a:gs pos="30740">
                  <a:srgbClr val="F2F2F2"/>
                </a:gs>
                <a:gs pos="61220">
                  <a:srgbClr val="FCFCFC"/>
                </a:gs>
                <a:gs pos="100000">
                  <a:srgbClr val="FFFFFF"/>
                </a:gs>
              </a:gsLst>
              <a:lin ang="10800000" scaled="1"/>
            </a:gradFill>
            <a:ln w="12036"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AF0301C9-210F-E860-6DED-2BAA0904EF57}"/>
                </a:ext>
              </a:extLst>
            </p:cNvPr>
            <p:cNvSpPr/>
            <p:nvPr/>
          </p:nvSpPr>
          <p:spPr>
            <a:xfrm>
              <a:off x="7023616" y="5054255"/>
              <a:ext cx="406543" cy="406663"/>
            </a:xfrm>
            <a:custGeom>
              <a:avLst/>
              <a:gdLst>
                <a:gd name="connsiteX0" fmla="*/ 59463 w 406543"/>
                <a:gd name="connsiteY0" fmla="*/ 59524 h 406663"/>
                <a:gd name="connsiteX1" fmla="*/ 203332 w 406543"/>
                <a:gd name="connsiteY1" fmla="*/ 0 h 406663"/>
                <a:gd name="connsiteX2" fmla="*/ 347080 w 406543"/>
                <a:gd name="connsiteY2" fmla="*/ 59524 h 406663"/>
                <a:gd name="connsiteX3" fmla="*/ 347080 w 406543"/>
                <a:gd name="connsiteY3" fmla="*/ 347140 h 406663"/>
                <a:gd name="connsiteX4" fmla="*/ 203332 w 406543"/>
                <a:gd name="connsiteY4" fmla="*/ 406664 h 406663"/>
                <a:gd name="connsiteX5" fmla="*/ 59463 w 406543"/>
                <a:gd name="connsiteY5" fmla="*/ 347140 h 406663"/>
                <a:gd name="connsiteX6" fmla="*/ 59463 w 406543"/>
                <a:gd name="connsiteY6" fmla="*/ 59524 h 40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543" h="406663">
                  <a:moveTo>
                    <a:pt x="59463" y="59524"/>
                  </a:moveTo>
                  <a:cubicBezTo>
                    <a:pt x="97900" y="21086"/>
                    <a:pt x="148990" y="0"/>
                    <a:pt x="203332" y="0"/>
                  </a:cubicBezTo>
                  <a:cubicBezTo>
                    <a:pt x="257674" y="0"/>
                    <a:pt x="308763" y="21207"/>
                    <a:pt x="347080" y="59524"/>
                  </a:cubicBezTo>
                  <a:cubicBezTo>
                    <a:pt x="426364" y="138808"/>
                    <a:pt x="426364" y="267856"/>
                    <a:pt x="347080" y="347140"/>
                  </a:cubicBezTo>
                  <a:cubicBezTo>
                    <a:pt x="308643" y="385578"/>
                    <a:pt x="257554" y="406664"/>
                    <a:pt x="203332" y="406664"/>
                  </a:cubicBezTo>
                  <a:cubicBezTo>
                    <a:pt x="148990" y="406664"/>
                    <a:pt x="97900" y="385457"/>
                    <a:pt x="59463" y="347140"/>
                  </a:cubicBezTo>
                  <a:cubicBezTo>
                    <a:pt x="-19821" y="267856"/>
                    <a:pt x="-19821" y="138808"/>
                    <a:pt x="59463" y="59524"/>
                  </a:cubicBezTo>
                  <a:close/>
                </a:path>
              </a:pathLst>
            </a:custGeom>
            <a:noFill/>
            <a:ln w="12036" cap="flat">
              <a:gradFill>
                <a:gsLst>
                  <a:gs pos="0">
                    <a:srgbClr val="FFFFFF"/>
                  </a:gs>
                  <a:gs pos="38780">
                    <a:srgbClr val="FCFCFC"/>
                  </a:gs>
                  <a:gs pos="69260">
                    <a:srgbClr val="F2F2F2"/>
                  </a:gs>
                  <a:gs pos="96830">
                    <a:srgbClr val="E1E1E1"/>
                  </a:gs>
                  <a:gs pos="100000">
                    <a:srgbClr val="DFDFDF"/>
                  </a:gs>
                </a:gsLst>
                <a:lin ang="10800000" scaled="1"/>
              </a:gradFill>
              <a:prstDash val="solid"/>
              <a:miter/>
            </a:ln>
          </p:spPr>
          <p:txBody>
            <a:bodyPr rtlCol="0" anchor="ctr"/>
            <a:lstStyle/>
            <a:p>
              <a:endParaRPr lang="en-US"/>
            </a:p>
          </p:txBody>
        </p:sp>
      </p:grpSp>
      <p:sp>
        <p:nvSpPr>
          <p:cNvPr id="88" name="Freeform: Shape 87">
            <a:extLst>
              <a:ext uri="{FF2B5EF4-FFF2-40B4-BE49-F238E27FC236}">
                <a16:creationId xmlns:a16="http://schemas.microsoft.com/office/drawing/2014/main" id="{EC379FC6-3E2B-614E-FF81-96CDF788B055}"/>
              </a:ext>
            </a:extLst>
          </p:cNvPr>
          <p:cNvSpPr/>
          <p:nvPr/>
        </p:nvSpPr>
        <p:spPr>
          <a:xfrm>
            <a:off x="7276836" y="2852273"/>
            <a:ext cx="89557" cy="89720"/>
          </a:xfrm>
          <a:custGeom>
            <a:avLst/>
            <a:gdLst>
              <a:gd name="connsiteX0" fmla="*/ 33256 w 66391"/>
              <a:gd name="connsiteY0" fmla="*/ 66512 h 66512"/>
              <a:gd name="connsiteX1" fmla="*/ 9760 w 66391"/>
              <a:gd name="connsiteY1" fmla="*/ 56752 h 66512"/>
              <a:gd name="connsiteX2" fmla="*/ 0 w 66391"/>
              <a:gd name="connsiteY2" fmla="*/ 33256 h 66512"/>
              <a:gd name="connsiteX3" fmla="*/ 9760 w 66391"/>
              <a:gd name="connsiteY3" fmla="*/ 9760 h 66512"/>
              <a:gd name="connsiteX4" fmla="*/ 33256 w 66391"/>
              <a:gd name="connsiteY4" fmla="*/ 0 h 66512"/>
              <a:gd name="connsiteX5" fmla="*/ 56632 w 66391"/>
              <a:gd name="connsiteY5" fmla="*/ 9760 h 66512"/>
              <a:gd name="connsiteX6" fmla="*/ 66392 w 66391"/>
              <a:gd name="connsiteY6" fmla="*/ 33256 h 66512"/>
              <a:gd name="connsiteX7" fmla="*/ 56632 w 66391"/>
              <a:gd name="connsiteY7" fmla="*/ 56752 h 66512"/>
              <a:gd name="connsiteX8" fmla="*/ 33256 w 66391"/>
              <a:gd name="connsiteY8" fmla="*/ 66512 h 6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391" h="66512">
                <a:moveTo>
                  <a:pt x="33256" y="66512"/>
                </a:moveTo>
                <a:cubicBezTo>
                  <a:pt x="28075" y="66512"/>
                  <a:pt x="18195" y="65307"/>
                  <a:pt x="9760" y="56752"/>
                </a:cubicBezTo>
                <a:cubicBezTo>
                  <a:pt x="1325" y="48318"/>
                  <a:pt x="0" y="38437"/>
                  <a:pt x="0" y="33256"/>
                </a:cubicBezTo>
                <a:cubicBezTo>
                  <a:pt x="0" y="28075"/>
                  <a:pt x="1325" y="18194"/>
                  <a:pt x="9760" y="9760"/>
                </a:cubicBezTo>
                <a:cubicBezTo>
                  <a:pt x="18195" y="1325"/>
                  <a:pt x="28075" y="0"/>
                  <a:pt x="33256" y="0"/>
                </a:cubicBezTo>
                <a:cubicBezTo>
                  <a:pt x="38317" y="0"/>
                  <a:pt x="48197" y="1205"/>
                  <a:pt x="56632" y="9760"/>
                </a:cubicBezTo>
                <a:cubicBezTo>
                  <a:pt x="65187" y="18194"/>
                  <a:pt x="66392" y="28075"/>
                  <a:pt x="66392" y="33256"/>
                </a:cubicBezTo>
                <a:cubicBezTo>
                  <a:pt x="66392" y="38437"/>
                  <a:pt x="65066" y="48318"/>
                  <a:pt x="56632" y="56752"/>
                </a:cubicBezTo>
                <a:cubicBezTo>
                  <a:pt x="48197" y="65307"/>
                  <a:pt x="38317" y="66512"/>
                  <a:pt x="33256" y="66512"/>
                </a:cubicBezTo>
                <a:close/>
              </a:path>
            </a:pathLst>
          </a:custGeom>
          <a:solidFill>
            <a:srgbClr val="AFB7BC"/>
          </a:solidFill>
          <a:ln w="12036"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243D1DB6-6D88-079D-1BFC-34C9721F39B2}"/>
              </a:ext>
            </a:extLst>
          </p:cNvPr>
          <p:cNvSpPr/>
          <p:nvPr/>
        </p:nvSpPr>
        <p:spPr>
          <a:xfrm>
            <a:off x="7332750" y="2598878"/>
            <a:ext cx="257295" cy="283137"/>
          </a:xfrm>
          <a:custGeom>
            <a:avLst/>
            <a:gdLst>
              <a:gd name="connsiteX0" fmla="*/ 0 w 190740"/>
              <a:gd name="connsiteY0" fmla="*/ 209899 h 209898"/>
              <a:gd name="connsiteX1" fmla="*/ 190741 w 190740"/>
              <a:gd name="connsiteY1" fmla="*/ 0 h 209898"/>
            </a:gdLst>
            <a:ahLst/>
            <a:cxnLst>
              <a:cxn ang="0">
                <a:pos x="connsiteX0" y="connsiteY0"/>
              </a:cxn>
              <a:cxn ang="0">
                <a:pos x="connsiteX1" y="connsiteY1"/>
              </a:cxn>
            </a:cxnLst>
            <a:rect l="l" t="t" r="r" b="b"/>
            <a:pathLst>
              <a:path w="190740" h="209898">
                <a:moveTo>
                  <a:pt x="0" y="209899"/>
                </a:moveTo>
                <a:lnTo>
                  <a:pt x="190741" y="0"/>
                </a:lnTo>
              </a:path>
            </a:pathLst>
          </a:custGeom>
          <a:ln w="12036" cap="flat">
            <a:solidFill>
              <a:srgbClr val="AFB7BC"/>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4DF30C8E-2BDE-273A-A3E6-B9F2FA053413}"/>
              </a:ext>
            </a:extLst>
          </p:cNvPr>
          <p:cNvSpPr/>
          <p:nvPr/>
        </p:nvSpPr>
        <p:spPr>
          <a:xfrm>
            <a:off x="7367694" y="2103793"/>
            <a:ext cx="747181" cy="747180"/>
          </a:xfrm>
          <a:custGeom>
            <a:avLst/>
            <a:gdLst>
              <a:gd name="connsiteX0" fmla="*/ 472815 w 553906"/>
              <a:gd name="connsiteY0" fmla="*/ 81212 h 553906"/>
              <a:gd name="connsiteX1" fmla="*/ 277014 w 553906"/>
              <a:gd name="connsiteY1" fmla="*/ 0 h 553906"/>
              <a:gd name="connsiteX2" fmla="*/ 81212 w 553906"/>
              <a:gd name="connsiteY2" fmla="*/ 81092 h 553906"/>
              <a:gd name="connsiteX3" fmla="*/ 0 w 553906"/>
              <a:gd name="connsiteY3" fmla="*/ 277013 h 553906"/>
              <a:gd name="connsiteX4" fmla="*/ 81092 w 553906"/>
              <a:gd name="connsiteY4" fmla="*/ 472814 h 553906"/>
              <a:gd name="connsiteX5" fmla="*/ 276893 w 553906"/>
              <a:gd name="connsiteY5" fmla="*/ 553906 h 553906"/>
              <a:gd name="connsiteX6" fmla="*/ 472694 w 553906"/>
              <a:gd name="connsiteY6" fmla="*/ 472814 h 553906"/>
              <a:gd name="connsiteX7" fmla="*/ 553906 w 553906"/>
              <a:gd name="connsiteY7" fmla="*/ 277013 h 553906"/>
              <a:gd name="connsiteX8" fmla="*/ 472815 w 553906"/>
              <a:gd name="connsiteY8" fmla="*/ 81212 h 55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906" h="553906">
                <a:moveTo>
                  <a:pt x="472815" y="81212"/>
                </a:moveTo>
                <a:cubicBezTo>
                  <a:pt x="420521" y="28918"/>
                  <a:pt x="350996" y="0"/>
                  <a:pt x="277014" y="0"/>
                </a:cubicBezTo>
                <a:cubicBezTo>
                  <a:pt x="203031" y="0"/>
                  <a:pt x="133506" y="28798"/>
                  <a:pt x="81212" y="81092"/>
                </a:cubicBezTo>
                <a:cubicBezTo>
                  <a:pt x="28918" y="133386"/>
                  <a:pt x="0" y="202910"/>
                  <a:pt x="0" y="277013"/>
                </a:cubicBezTo>
                <a:cubicBezTo>
                  <a:pt x="0" y="350996"/>
                  <a:pt x="28798" y="420521"/>
                  <a:pt x="81092" y="472814"/>
                </a:cubicBezTo>
                <a:cubicBezTo>
                  <a:pt x="133386" y="525108"/>
                  <a:pt x="202910" y="553906"/>
                  <a:pt x="276893" y="553906"/>
                </a:cubicBezTo>
                <a:cubicBezTo>
                  <a:pt x="350875" y="553906"/>
                  <a:pt x="420400" y="525108"/>
                  <a:pt x="472694" y="472814"/>
                </a:cubicBezTo>
                <a:cubicBezTo>
                  <a:pt x="524988" y="420521"/>
                  <a:pt x="553786" y="350996"/>
                  <a:pt x="553906" y="277013"/>
                </a:cubicBezTo>
                <a:cubicBezTo>
                  <a:pt x="553906" y="203031"/>
                  <a:pt x="524988" y="133386"/>
                  <a:pt x="472815" y="81212"/>
                </a:cubicBezTo>
                <a:close/>
              </a:path>
            </a:pathLst>
          </a:custGeom>
          <a:solidFill>
            <a:schemeClr val="accent1"/>
          </a:solidFill>
          <a:ln w="12036" cap="flat">
            <a:noFill/>
            <a:prstDash val="solid"/>
            <a:miter/>
          </a:ln>
        </p:spPr>
        <p:txBody>
          <a:bodyPr rtlCol="0" anchor="ctr"/>
          <a:lstStyle/>
          <a:p>
            <a:endParaRPr lang="en-US"/>
          </a:p>
        </p:txBody>
      </p:sp>
      <p:grpSp>
        <p:nvGrpSpPr>
          <p:cNvPr id="91" name="Graphic 2">
            <a:extLst>
              <a:ext uri="{FF2B5EF4-FFF2-40B4-BE49-F238E27FC236}">
                <a16:creationId xmlns:a16="http://schemas.microsoft.com/office/drawing/2014/main" id="{40849F02-7660-5FD4-BC7F-BF81ACE045D8}"/>
              </a:ext>
            </a:extLst>
          </p:cNvPr>
          <p:cNvGrpSpPr/>
          <p:nvPr/>
        </p:nvGrpSpPr>
        <p:grpSpPr>
          <a:xfrm>
            <a:off x="7469199" y="2203264"/>
            <a:ext cx="548398" cy="548560"/>
            <a:chOff x="7023616" y="2630659"/>
            <a:chExt cx="406543" cy="406663"/>
          </a:xfrm>
        </p:grpSpPr>
        <p:sp>
          <p:nvSpPr>
            <p:cNvPr id="92" name="Freeform: Shape 91">
              <a:extLst>
                <a:ext uri="{FF2B5EF4-FFF2-40B4-BE49-F238E27FC236}">
                  <a16:creationId xmlns:a16="http://schemas.microsoft.com/office/drawing/2014/main" id="{DCD45F6E-8C8C-1D6A-B13E-65C497E7E73C}"/>
                </a:ext>
              </a:extLst>
            </p:cNvPr>
            <p:cNvSpPr/>
            <p:nvPr/>
          </p:nvSpPr>
          <p:spPr>
            <a:xfrm>
              <a:off x="7023616" y="2630659"/>
              <a:ext cx="406543" cy="406663"/>
            </a:xfrm>
            <a:custGeom>
              <a:avLst/>
              <a:gdLst>
                <a:gd name="connsiteX0" fmla="*/ 59463 w 406543"/>
                <a:gd name="connsiteY0" fmla="*/ 59524 h 406663"/>
                <a:gd name="connsiteX1" fmla="*/ 203332 w 406543"/>
                <a:gd name="connsiteY1" fmla="*/ 0 h 406663"/>
                <a:gd name="connsiteX2" fmla="*/ 347080 w 406543"/>
                <a:gd name="connsiteY2" fmla="*/ 59524 h 406663"/>
                <a:gd name="connsiteX3" fmla="*/ 347080 w 406543"/>
                <a:gd name="connsiteY3" fmla="*/ 347140 h 406663"/>
                <a:gd name="connsiteX4" fmla="*/ 203332 w 406543"/>
                <a:gd name="connsiteY4" fmla="*/ 406664 h 406663"/>
                <a:gd name="connsiteX5" fmla="*/ 59463 w 406543"/>
                <a:gd name="connsiteY5" fmla="*/ 347140 h 406663"/>
                <a:gd name="connsiteX6" fmla="*/ 59463 w 406543"/>
                <a:gd name="connsiteY6" fmla="*/ 59524 h 40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543" h="406663">
                  <a:moveTo>
                    <a:pt x="59463" y="59524"/>
                  </a:moveTo>
                  <a:cubicBezTo>
                    <a:pt x="97900" y="21086"/>
                    <a:pt x="148990" y="0"/>
                    <a:pt x="203332" y="0"/>
                  </a:cubicBezTo>
                  <a:cubicBezTo>
                    <a:pt x="257674" y="0"/>
                    <a:pt x="308763" y="21207"/>
                    <a:pt x="347080" y="59524"/>
                  </a:cubicBezTo>
                  <a:cubicBezTo>
                    <a:pt x="426364" y="138808"/>
                    <a:pt x="426364" y="267856"/>
                    <a:pt x="347080" y="347140"/>
                  </a:cubicBezTo>
                  <a:cubicBezTo>
                    <a:pt x="308643" y="385578"/>
                    <a:pt x="257554" y="406664"/>
                    <a:pt x="203332" y="406664"/>
                  </a:cubicBezTo>
                  <a:cubicBezTo>
                    <a:pt x="148990" y="406664"/>
                    <a:pt x="97900" y="385457"/>
                    <a:pt x="59463" y="347140"/>
                  </a:cubicBezTo>
                  <a:cubicBezTo>
                    <a:pt x="-19821" y="267856"/>
                    <a:pt x="-19821" y="138808"/>
                    <a:pt x="59463" y="59524"/>
                  </a:cubicBezTo>
                  <a:close/>
                </a:path>
              </a:pathLst>
            </a:custGeom>
            <a:gradFill>
              <a:gsLst>
                <a:gs pos="0">
                  <a:srgbClr val="DFDFDF"/>
                </a:gs>
                <a:gs pos="3170">
                  <a:srgbClr val="E1E1E1"/>
                </a:gs>
                <a:gs pos="30740">
                  <a:srgbClr val="F2F2F2"/>
                </a:gs>
                <a:gs pos="61220">
                  <a:srgbClr val="FCFCFC"/>
                </a:gs>
                <a:gs pos="100000">
                  <a:srgbClr val="FFFFFF"/>
                </a:gs>
              </a:gsLst>
              <a:lin ang="10800000" scaled="1"/>
            </a:gradFill>
            <a:ln w="12036"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36E277A5-5EB9-E330-2F55-A4D5B28B5382}"/>
                </a:ext>
              </a:extLst>
            </p:cNvPr>
            <p:cNvSpPr/>
            <p:nvPr/>
          </p:nvSpPr>
          <p:spPr>
            <a:xfrm>
              <a:off x="7023616" y="2630659"/>
              <a:ext cx="406543" cy="406663"/>
            </a:xfrm>
            <a:custGeom>
              <a:avLst/>
              <a:gdLst>
                <a:gd name="connsiteX0" fmla="*/ 59463 w 406543"/>
                <a:gd name="connsiteY0" fmla="*/ 59524 h 406663"/>
                <a:gd name="connsiteX1" fmla="*/ 203332 w 406543"/>
                <a:gd name="connsiteY1" fmla="*/ 0 h 406663"/>
                <a:gd name="connsiteX2" fmla="*/ 347080 w 406543"/>
                <a:gd name="connsiteY2" fmla="*/ 59524 h 406663"/>
                <a:gd name="connsiteX3" fmla="*/ 347080 w 406543"/>
                <a:gd name="connsiteY3" fmla="*/ 347140 h 406663"/>
                <a:gd name="connsiteX4" fmla="*/ 203332 w 406543"/>
                <a:gd name="connsiteY4" fmla="*/ 406664 h 406663"/>
                <a:gd name="connsiteX5" fmla="*/ 59463 w 406543"/>
                <a:gd name="connsiteY5" fmla="*/ 347140 h 406663"/>
                <a:gd name="connsiteX6" fmla="*/ 59463 w 406543"/>
                <a:gd name="connsiteY6" fmla="*/ 59524 h 40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543" h="406663">
                  <a:moveTo>
                    <a:pt x="59463" y="59524"/>
                  </a:moveTo>
                  <a:cubicBezTo>
                    <a:pt x="97900" y="21086"/>
                    <a:pt x="148990" y="0"/>
                    <a:pt x="203332" y="0"/>
                  </a:cubicBezTo>
                  <a:cubicBezTo>
                    <a:pt x="257674" y="0"/>
                    <a:pt x="308763" y="21207"/>
                    <a:pt x="347080" y="59524"/>
                  </a:cubicBezTo>
                  <a:cubicBezTo>
                    <a:pt x="426364" y="138808"/>
                    <a:pt x="426364" y="267856"/>
                    <a:pt x="347080" y="347140"/>
                  </a:cubicBezTo>
                  <a:cubicBezTo>
                    <a:pt x="308643" y="385578"/>
                    <a:pt x="257554" y="406664"/>
                    <a:pt x="203332" y="406664"/>
                  </a:cubicBezTo>
                  <a:cubicBezTo>
                    <a:pt x="148990" y="406664"/>
                    <a:pt x="97900" y="385457"/>
                    <a:pt x="59463" y="347140"/>
                  </a:cubicBezTo>
                  <a:cubicBezTo>
                    <a:pt x="-19821" y="267856"/>
                    <a:pt x="-19821" y="138808"/>
                    <a:pt x="59463" y="59524"/>
                  </a:cubicBezTo>
                  <a:close/>
                </a:path>
              </a:pathLst>
            </a:custGeom>
            <a:noFill/>
            <a:ln w="12036" cap="flat">
              <a:gradFill>
                <a:gsLst>
                  <a:gs pos="0">
                    <a:srgbClr val="FFFFFF"/>
                  </a:gs>
                  <a:gs pos="38780">
                    <a:srgbClr val="FCFCFC"/>
                  </a:gs>
                  <a:gs pos="69260">
                    <a:srgbClr val="F2F2F2"/>
                  </a:gs>
                  <a:gs pos="96830">
                    <a:srgbClr val="E1E1E1"/>
                  </a:gs>
                  <a:gs pos="100000">
                    <a:srgbClr val="DFDFDF"/>
                  </a:gs>
                </a:gsLst>
                <a:lin ang="10800000" scaled="1"/>
              </a:gradFill>
              <a:prstDash val="solid"/>
              <a:miter/>
            </a:ln>
          </p:spPr>
          <p:txBody>
            <a:bodyPr rtlCol="0" anchor="ctr"/>
            <a:lstStyle/>
            <a:p>
              <a:endParaRPr lang="en-US"/>
            </a:p>
          </p:txBody>
        </p:sp>
      </p:grpSp>
      <p:sp>
        <p:nvSpPr>
          <p:cNvPr id="94" name="Freeform: Shape 93">
            <a:extLst>
              <a:ext uri="{FF2B5EF4-FFF2-40B4-BE49-F238E27FC236}">
                <a16:creationId xmlns:a16="http://schemas.microsoft.com/office/drawing/2014/main" id="{D58EEEB5-2D50-2E7C-FBD1-33A0B6ED944E}"/>
              </a:ext>
            </a:extLst>
          </p:cNvPr>
          <p:cNvSpPr/>
          <p:nvPr/>
        </p:nvSpPr>
        <p:spPr>
          <a:xfrm>
            <a:off x="4131104" y="4112418"/>
            <a:ext cx="256970" cy="16253"/>
          </a:xfrm>
          <a:custGeom>
            <a:avLst/>
            <a:gdLst>
              <a:gd name="connsiteX0" fmla="*/ 0 w 190499"/>
              <a:gd name="connsiteY0" fmla="*/ 0 h 12049"/>
              <a:gd name="connsiteX1" fmla="*/ 190499 w 190499"/>
              <a:gd name="connsiteY1" fmla="*/ 0 h 12049"/>
            </a:gdLst>
            <a:ahLst/>
            <a:cxnLst>
              <a:cxn ang="0">
                <a:pos x="connsiteX0" y="connsiteY0"/>
              </a:cxn>
              <a:cxn ang="0">
                <a:pos x="connsiteX1" y="connsiteY1"/>
              </a:cxn>
            </a:cxnLst>
            <a:rect l="l" t="t" r="r" b="b"/>
            <a:pathLst>
              <a:path w="190499" h="12049">
                <a:moveTo>
                  <a:pt x="0" y="0"/>
                </a:moveTo>
                <a:lnTo>
                  <a:pt x="190499" y="0"/>
                </a:lnTo>
              </a:path>
            </a:pathLst>
          </a:custGeom>
          <a:ln w="12036" cap="flat">
            <a:solidFill>
              <a:srgbClr val="AFB7BC"/>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FF75E5CA-2C5C-75D0-6498-C098FD549982}"/>
              </a:ext>
            </a:extLst>
          </p:cNvPr>
          <p:cNvSpPr/>
          <p:nvPr/>
        </p:nvSpPr>
        <p:spPr>
          <a:xfrm>
            <a:off x="3421307" y="3738584"/>
            <a:ext cx="747181" cy="747180"/>
          </a:xfrm>
          <a:custGeom>
            <a:avLst/>
            <a:gdLst>
              <a:gd name="connsiteX0" fmla="*/ 276893 w 553906"/>
              <a:gd name="connsiteY0" fmla="*/ 0 h 553906"/>
              <a:gd name="connsiteX1" fmla="*/ 81092 w 553906"/>
              <a:gd name="connsiteY1" fmla="*/ 81092 h 553906"/>
              <a:gd name="connsiteX2" fmla="*/ 0 w 553906"/>
              <a:gd name="connsiteY2" fmla="*/ 276893 h 553906"/>
              <a:gd name="connsiteX3" fmla="*/ 81092 w 553906"/>
              <a:gd name="connsiteY3" fmla="*/ 472814 h 553906"/>
              <a:gd name="connsiteX4" fmla="*/ 277013 w 553906"/>
              <a:gd name="connsiteY4" fmla="*/ 553906 h 553906"/>
              <a:gd name="connsiteX5" fmla="*/ 553906 w 553906"/>
              <a:gd name="connsiteY5" fmla="*/ 277013 h 553906"/>
              <a:gd name="connsiteX6" fmla="*/ 276893 w 553906"/>
              <a:gd name="connsiteY6" fmla="*/ 0 h 55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906" h="553906">
                <a:moveTo>
                  <a:pt x="276893" y="0"/>
                </a:moveTo>
                <a:cubicBezTo>
                  <a:pt x="202910" y="0"/>
                  <a:pt x="133386" y="28798"/>
                  <a:pt x="81092" y="81092"/>
                </a:cubicBezTo>
                <a:cubicBezTo>
                  <a:pt x="28798" y="133386"/>
                  <a:pt x="0" y="203031"/>
                  <a:pt x="0" y="276893"/>
                </a:cubicBezTo>
                <a:cubicBezTo>
                  <a:pt x="0" y="350876"/>
                  <a:pt x="28798" y="420400"/>
                  <a:pt x="81092" y="472814"/>
                </a:cubicBezTo>
                <a:cubicBezTo>
                  <a:pt x="133386" y="525108"/>
                  <a:pt x="202910" y="553906"/>
                  <a:pt x="277013" y="553906"/>
                </a:cubicBezTo>
                <a:cubicBezTo>
                  <a:pt x="429678" y="553906"/>
                  <a:pt x="553906" y="429678"/>
                  <a:pt x="553906" y="277013"/>
                </a:cubicBezTo>
                <a:cubicBezTo>
                  <a:pt x="553786" y="124228"/>
                  <a:pt x="429558" y="0"/>
                  <a:pt x="276893" y="0"/>
                </a:cubicBezTo>
                <a:close/>
              </a:path>
            </a:pathLst>
          </a:custGeom>
          <a:solidFill>
            <a:schemeClr val="accent2"/>
          </a:solidFill>
          <a:ln w="12036"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04903240-D3E7-1CBC-F326-E0763DA44088}"/>
              </a:ext>
            </a:extLst>
          </p:cNvPr>
          <p:cNvSpPr/>
          <p:nvPr/>
        </p:nvSpPr>
        <p:spPr>
          <a:xfrm>
            <a:off x="4343377" y="4067394"/>
            <a:ext cx="89720" cy="89720"/>
          </a:xfrm>
          <a:custGeom>
            <a:avLst/>
            <a:gdLst>
              <a:gd name="connsiteX0" fmla="*/ 33256 w 66512"/>
              <a:gd name="connsiteY0" fmla="*/ 66512 h 66512"/>
              <a:gd name="connsiteX1" fmla="*/ 9760 w 66512"/>
              <a:gd name="connsiteY1" fmla="*/ 56752 h 66512"/>
              <a:gd name="connsiteX2" fmla="*/ 0 w 66512"/>
              <a:gd name="connsiteY2" fmla="*/ 33256 h 66512"/>
              <a:gd name="connsiteX3" fmla="*/ 9760 w 66512"/>
              <a:gd name="connsiteY3" fmla="*/ 9760 h 66512"/>
              <a:gd name="connsiteX4" fmla="*/ 33256 w 66512"/>
              <a:gd name="connsiteY4" fmla="*/ 0 h 66512"/>
              <a:gd name="connsiteX5" fmla="*/ 66512 w 66512"/>
              <a:gd name="connsiteY5" fmla="*/ 33256 h 66512"/>
              <a:gd name="connsiteX6" fmla="*/ 33256 w 66512"/>
              <a:gd name="connsiteY6" fmla="*/ 66512 h 6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12" h="66512">
                <a:moveTo>
                  <a:pt x="33256" y="66512"/>
                </a:moveTo>
                <a:cubicBezTo>
                  <a:pt x="21327" y="66512"/>
                  <a:pt x="13375" y="60367"/>
                  <a:pt x="9760" y="56752"/>
                </a:cubicBezTo>
                <a:cubicBezTo>
                  <a:pt x="6145" y="53137"/>
                  <a:pt x="0" y="45305"/>
                  <a:pt x="0" y="33256"/>
                </a:cubicBezTo>
                <a:cubicBezTo>
                  <a:pt x="0" y="21207"/>
                  <a:pt x="6025" y="13375"/>
                  <a:pt x="9760" y="9760"/>
                </a:cubicBezTo>
                <a:cubicBezTo>
                  <a:pt x="13375" y="6145"/>
                  <a:pt x="21207" y="0"/>
                  <a:pt x="33256" y="0"/>
                </a:cubicBezTo>
                <a:cubicBezTo>
                  <a:pt x="51571" y="0"/>
                  <a:pt x="66512" y="14941"/>
                  <a:pt x="66512" y="33256"/>
                </a:cubicBezTo>
                <a:cubicBezTo>
                  <a:pt x="66392" y="51692"/>
                  <a:pt x="51451" y="66512"/>
                  <a:pt x="33256" y="66512"/>
                </a:cubicBezTo>
                <a:close/>
              </a:path>
            </a:pathLst>
          </a:custGeom>
          <a:solidFill>
            <a:srgbClr val="AFB7BC"/>
          </a:solidFill>
          <a:ln w="12036" cap="flat">
            <a:noFill/>
            <a:prstDash val="solid"/>
            <a:miter/>
          </a:ln>
        </p:spPr>
        <p:txBody>
          <a:bodyPr rtlCol="0" anchor="ctr"/>
          <a:lstStyle/>
          <a:p>
            <a:endParaRPr lang="en-US"/>
          </a:p>
        </p:txBody>
      </p:sp>
      <p:grpSp>
        <p:nvGrpSpPr>
          <p:cNvPr id="97" name="Graphic 2">
            <a:extLst>
              <a:ext uri="{FF2B5EF4-FFF2-40B4-BE49-F238E27FC236}">
                <a16:creationId xmlns:a16="http://schemas.microsoft.com/office/drawing/2014/main" id="{DF482918-E42A-ED45-E679-481BF1C1CD21}"/>
              </a:ext>
            </a:extLst>
          </p:cNvPr>
          <p:cNvGrpSpPr/>
          <p:nvPr/>
        </p:nvGrpSpPr>
        <p:grpSpPr>
          <a:xfrm>
            <a:off x="3520628" y="3837894"/>
            <a:ext cx="548540" cy="548560"/>
            <a:chOff x="4096359" y="3842457"/>
            <a:chExt cx="406648" cy="406663"/>
          </a:xfrm>
        </p:grpSpPr>
        <p:sp>
          <p:nvSpPr>
            <p:cNvPr id="98" name="Freeform: Shape 97">
              <a:extLst>
                <a:ext uri="{FF2B5EF4-FFF2-40B4-BE49-F238E27FC236}">
                  <a16:creationId xmlns:a16="http://schemas.microsoft.com/office/drawing/2014/main" id="{B1A7AF30-A37B-9204-5C16-D767ED646311}"/>
                </a:ext>
              </a:extLst>
            </p:cNvPr>
            <p:cNvSpPr/>
            <p:nvPr/>
          </p:nvSpPr>
          <p:spPr>
            <a:xfrm>
              <a:off x="4096359" y="3842457"/>
              <a:ext cx="406648" cy="406663"/>
            </a:xfrm>
            <a:custGeom>
              <a:avLst/>
              <a:gdLst>
                <a:gd name="connsiteX0" fmla="*/ 347080 w 406648"/>
                <a:gd name="connsiteY0" fmla="*/ 59524 h 406663"/>
                <a:gd name="connsiteX1" fmla="*/ 203211 w 406648"/>
                <a:gd name="connsiteY1" fmla="*/ 0 h 406663"/>
                <a:gd name="connsiteX2" fmla="*/ 59463 w 406648"/>
                <a:gd name="connsiteY2" fmla="*/ 59524 h 406663"/>
                <a:gd name="connsiteX3" fmla="*/ 59463 w 406648"/>
                <a:gd name="connsiteY3" fmla="*/ 347140 h 406663"/>
                <a:gd name="connsiteX4" fmla="*/ 203332 w 406648"/>
                <a:gd name="connsiteY4" fmla="*/ 406664 h 406663"/>
                <a:gd name="connsiteX5" fmla="*/ 347201 w 406648"/>
                <a:gd name="connsiteY5" fmla="*/ 347140 h 406663"/>
                <a:gd name="connsiteX6" fmla="*/ 347080 w 406648"/>
                <a:gd name="connsiteY6" fmla="*/ 59524 h 40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648" h="406663">
                  <a:moveTo>
                    <a:pt x="347080" y="59524"/>
                  </a:moveTo>
                  <a:cubicBezTo>
                    <a:pt x="308643" y="21086"/>
                    <a:pt x="257554" y="0"/>
                    <a:pt x="203211" y="0"/>
                  </a:cubicBezTo>
                  <a:cubicBezTo>
                    <a:pt x="148869" y="0"/>
                    <a:pt x="97780" y="21207"/>
                    <a:pt x="59463" y="59524"/>
                  </a:cubicBezTo>
                  <a:cubicBezTo>
                    <a:pt x="-19821" y="138808"/>
                    <a:pt x="-19821" y="267856"/>
                    <a:pt x="59463" y="347140"/>
                  </a:cubicBezTo>
                  <a:cubicBezTo>
                    <a:pt x="97901" y="385578"/>
                    <a:pt x="148990" y="406664"/>
                    <a:pt x="203332" y="406664"/>
                  </a:cubicBezTo>
                  <a:cubicBezTo>
                    <a:pt x="257674" y="406664"/>
                    <a:pt x="308763" y="385457"/>
                    <a:pt x="347201" y="347140"/>
                  </a:cubicBezTo>
                  <a:cubicBezTo>
                    <a:pt x="426485" y="267856"/>
                    <a:pt x="426485" y="138808"/>
                    <a:pt x="347080" y="59524"/>
                  </a:cubicBezTo>
                  <a:close/>
                </a:path>
              </a:pathLst>
            </a:custGeom>
            <a:gradFill>
              <a:gsLst>
                <a:gs pos="0">
                  <a:srgbClr val="DFDFDF"/>
                </a:gs>
                <a:gs pos="3170">
                  <a:srgbClr val="E1E1E1"/>
                </a:gs>
                <a:gs pos="30740">
                  <a:srgbClr val="F2F2F2"/>
                </a:gs>
                <a:gs pos="61220">
                  <a:srgbClr val="FCFCFC"/>
                </a:gs>
                <a:gs pos="100000">
                  <a:srgbClr val="FFFFFF"/>
                </a:gs>
              </a:gsLst>
              <a:lin ang="0" scaled="1"/>
            </a:gradFill>
            <a:ln w="12036"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D2DFDA47-CCB7-0FFC-B5FC-4DE564D84C19}"/>
                </a:ext>
              </a:extLst>
            </p:cNvPr>
            <p:cNvSpPr/>
            <p:nvPr/>
          </p:nvSpPr>
          <p:spPr>
            <a:xfrm>
              <a:off x="4096359" y="3842457"/>
              <a:ext cx="406648" cy="406663"/>
            </a:xfrm>
            <a:custGeom>
              <a:avLst/>
              <a:gdLst>
                <a:gd name="connsiteX0" fmla="*/ 347080 w 406648"/>
                <a:gd name="connsiteY0" fmla="*/ 59524 h 406663"/>
                <a:gd name="connsiteX1" fmla="*/ 203211 w 406648"/>
                <a:gd name="connsiteY1" fmla="*/ 0 h 406663"/>
                <a:gd name="connsiteX2" fmla="*/ 59463 w 406648"/>
                <a:gd name="connsiteY2" fmla="*/ 59524 h 406663"/>
                <a:gd name="connsiteX3" fmla="*/ 59463 w 406648"/>
                <a:gd name="connsiteY3" fmla="*/ 347140 h 406663"/>
                <a:gd name="connsiteX4" fmla="*/ 203332 w 406648"/>
                <a:gd name="connsiteY4" fmla="*/ 406664 h 406663"/>
                <a:gd name="connsiteX5" fmla="*/ 347201 w 406648"/>
                <a:gd name="connsiteY5" fmla="*/ 347140 h 406663"/>
                <a:gd name="connsiteX6" fmla="*/ 347080 w 406648"/>
                <a:gd name="connsiteY6" fmla="*/ 59524 h 40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648" h="406663">
                  <a:moveTo>
                    <a:pt x="347080" y="59524"/>
                  </a:moveTo>
                  <a:cubicBezTo>
                    <a:pt x="308643" y="21086"/>
                    <a:pt x="257554" y="0"/>
                    <a:pt x="203211" y="0"/>
                  </a:cubicBezTo>
                  <a:cubicBezTo>
                    <a:pt x="148869" y="0"/>
                    <a:pt x="97780" y="21207"/>
                    <a:pt x="59463" y="59524"/>
                  </a:cubicBezTo>
                  <a:cubicBezTo>
                    <a:pt x="-19821" y="138808"/>
                    <a:pt x="-19821" y="267856"/>
                    <a:pt x="59463" y="347140"/>
                  </a:cubicBezTo>
                  <a:cubicBezTo>
                    <a:pt x="97901" y="385578"/>
                    <a:pt x="148990" y="406664"/>
                    <a:pt x="203332" y="406664"/>
                  </a:cubicBezTo>
                  <a:cubicBezTo>
                    <a:pt x="257674" y="406664"/>
                    <a:pt x="308763" y="385457"/>
                    <a:pt x="347201" y="347140"/>
                  </a:cubicBezTo>
                  <a:cubicBezTo>
                    <a:pt x="426485" y="267856"/>
                    <a:pt x="426485" y="138808"/>
                    <a:pt x="347080" y="59524"/>
                  </a:cubicBezTo>
                  <a:close/>
                </a:path>
              </a:pathLst>
            </a:custGeom>
            <a:noFill/>
            <a:ln w="12036" cap="flat">
              <a:gradFill>
                <a:gsLst>
                  <a:gs pos="0">
                    <a:srgbClr val="FFFFFF"/>
                  </a:gs>
                  <a:gs pos="38780">
                    <a:srgbClr val="FCFCFC"/>
                  </a:gs>
                  <a:gs pos="69260">
                    <a:srgbClr val="F2F2F2"/>
                  </a:gs>
                  <a:gs pos="96830">
                    <a:srgbClr val="E1E1E1"/>
                  </a:gs>
                  <a:gs pos="100000">
                    <a:srgbClr val="DFDFDF"/>
                  </a:gs>
                </a:gsLst>
                <a:lin ang="0" scaled="1"/>
              </a:gradFill>
              <a:prstDash val="solid"/>
              <a:miter/>
            </a:ln>
          </p:spPr>
          <p:txBody>
            <a:bodyPr rtlCol="0" anchor="ctr"/>
            <a:lstStyle/>
            <a:p>
              <a:endParaRPr lang="en-US"/>
            </a:p>
          </p:txBody>
        </p:sp>
      </p:grpSp>
      <p:sp>
        <p:nvSpPr>
          <p:cNvPr id="100" name="Freeform: Shape 99">
            <a:extLst>
              <a:ext uri="{FF2B5EF4-FFF2-40B4-BE49-F238E27FC236}">
                <a16:creationId xmlns:a16="http://schemas.microsoft.com/office/drawing/2014/main" id="{01BE537E-B974-8809-F053-5263D77A4409}"/>
              </a:ext>
            </a:extLst>
          </p:cNvPr>
          <p:cNvSpPr/>
          <p:nvPr/>
        </p:nvSpPr>
        <p:spPr>
          <a:xfrm>
            <a:off x="7780211" y="4067719"/>
            <a:ext cx="89557" cy="89395"/>
          </a:xfrm>
          <a:custGeom>
            <a:avLst/>
            <a:gdLst>
              <a:gd name="connsiteX0" fmla="*/ 33136 w 66391"/>
              <a:gd name="connsiteY0" fmla="*/ 66271 h 66271"/>
              <a:gd name="connsiteX1" fmla="*/ 0 w 66391"/>
              <a:gd name="connsiteY1" fmla="*/ 33136 h 66271"/>
              <a:gd name="connsiteX2" fmla="*/ 33136 w 66391"/>
              <a:gd name="connsiteY2" fmla="*/ 0 h 66271"/>
              <a:gd name="connsiteX3" fmla="*/ 66392 w 66391"/>
              <a:gd name="connsiteY3" fmla="*/ 33136 h 66271"/>
              <a:gd name="connsiteX4" fmla="*/ 56632 w 66391"/>
              <a:gd name="connsiteY4" fmla="*/ 56632 h 66271"/>
              <a:gd name="connsiteX5" fmla="*/ 33136 w 66391"/>
              <a:gd name="connsiteY5" fmla="*/ 66271 h 66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391" h="66271">
                <a:moveTo>
                  <a:pt x="33136" y="66271"/>
                </a:moveTo>
                <a:cubicBezTo>
                  <a:pt x="14821" y="66271"/>
                  <a:pt x="0" y="51330"/>
                  <a:pt x="0" y="33136"/>
                </a:cubicBezTo>
                <a:cubicBezTo>
                  <a:pt x="0" y="14821"/>
                  <a:pt x="14821" y="0"/>
                  <a:pt x="33136" y="0"/>
                </a:cubicBezTo>
                <a:cubicBezTo>
                  <a:pt x="51451" y="0"/>
                  <a:pt x="66392" y="14941"/>
                  <a:pt x="66392" y="33136"/>
                </a:cubicBezTo>
                <a:cubicBezTo>
                  <a:pt x="66392" y="45064"/>
                  <a:pt x="60367" y="53017"/>
                  <a:pt x="56632" y="56632"/>
                </a:cubicBezTo>
                <a:cubicBezTo>
                  <a:pt x="53017" y="60126"/>
                  <a:pt x="45185" y="66271"/>
                  <a:pt x="33136" y="66271"/>
                </a:cubicBezTo>
                <a:close/>
              </a:path>
            </a:pathLst>
          </a:custGeom>
          <a:solidFill>
            <a:srgbClr val="AFB7BC"/>
          </a:solidFill>
          <a:ln w="12036"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5A63F86F-A432-6036-3080-3EEDDB5C73CC}"/>
              </a:ext>
            </a:extLst>
          </p:cNvPr>
          <p:cNvSpPr/>
          <p:nvPr/>
        </p:nvSpPr>
        <p:spPr>
          <a:xfrm>
            <a:off x="7824910" y="4112418"/>
            <a:ext cx="257132" cy="16253"/>
          </a:xfrm>
          <a:custGeom>
            <a:avLst/>
            <a:gdLst>
              <a:gd name="connsiteX0" fmla="*/ 190620 w 190619"/>
              <a:gd name="connsiteY0" fmla="*/ 0 h 12049"/>
              <a:gd name="connsiteX1" fmla="*/ 0 w 190619"/>
              <a:gd name="connsiteY1" fmla="*/ 0 h 12049"/>
            </a:gdLst>
            <a:ahLst/>
            <a:cxnLst>
              <a:cxn ang="0">
                <a:pos x="connsiteX0" y="connsiteY0"/>
              </a:cxn>
              <a:cxn ang="0">
                <a:pos x="connsiteX1" y="connsiteY1"/>
              </a:cxn>
            </a:cxnLst>
            <a:rect l="l" t="t" r="r" b="b"/>
            <a:pathLst>
              <a:path w="190619" h="12049">
                <a:moveTo>
                  <a:pt x="190620" y="0"/>
                </a:moveTo>
                <a:lnTo>
                  <a:pt x="0" y="0"/>
                </a:lnTo>
              </a:path>
            </a:pathLst>
          </a:custGeom>
          <a:ln w="12036" cap="flat">
            <a:solidFill>
              <a:srgbClr val="AFB7BC"/>
            </a:solid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03EF3ACF-8CB2-7CA6-2B9D-84872035B147}"/>
              </a:ext>
            </a:extLst>
          </p:cNvPr>
          <p:cNvSpPr/>
          <p:nvPr/>
        </p:nvSpPr>
        <p:spPr>
          <a:xfrm>
            <a:off x="8044660" y="3738584"/>
            <a:ext cx="747019" cy="747180"/>
          </a:xfrm>
          <a:custGeom>
            <a:avLst/>
            <a:gdLst>
              <a:gd name="connsiteX0" fmla="*/ 276893 w 553786"/>
              <a:gd name="connsiteY0" fmla="*/ 0 h 553906"/>
              <a:gd name="connsiteX1" fmla="*/ 0 w 553786"/>
              <a:gd name="connsiteY1" fmla="*/ 276893 h 553906"/>
              <a:gd name="connsiteX2" fmla="*/ 276893 w 553786"/>
              <a:gd name="connsiteY2" fmla="*/ 553906 h 553906"/>
              <a:gd name="connsiteX3" fmla="*/ 276893 w 553786"/>
              <a:gd name="connsiteY3" fmla="*/ 553906 h 553906"/>
              <a:gd name="connsiteX4" fmla="*/ 472694 w 553786"/>
              <a:gd name="connsiteY4" fmla="*/ 472814 h 553906"/>
              <a:gd name="connsiteX5" fmla="*/ 553786 w 553786"/>
              <a:gd name="connsiteY5" fmla="*/ 277013 h 553906"/>
              <a:gd name="connsiteX6" fmla="*/ 276893 w 553786"/>
              <a:gd name="connsiteY6" fmla="*/ 0 h 55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786" h="553906">
                <a:moveTo>
                  <a:pt x="276893" y="0"/>
                </a:moveTo>
                <a:cubicBezTo>
                  <a:pt x="124228" y="0"/>
                  <a:pt x="0" y="124228"/>
                  <a:pt x="0" y="276893"/>
                </a:cubicBezTo>
                <a:cubicBezTo>
                  <a:pt x="0" y="429557"/>
                  <a:pt x="124228" y="553906"/>
                  <a:pt x="276893" y="553906"/>
                </a:cubicBezTo>
                <a:lnTo>
                  <a:pt x="276893" y="553906"/>
                </a:lnTo>
                <a:cubicBezTo>
                  <a:pt x="350876" y="553906"/>
                  <a:pt x="420400" y="525108"/>
                  <a:pt x="472694" y="472814"/>
                </a:cubicBezTo>
                <a:cubicBezTo>
                  <a:pt x="524988" y="420520"/>
                  <a:pt x="553786" y="350876"/>
                  <a:pt x="553786" y="277013"/>
                </a:cubicBezTo>
                <a:cubicBezTo>
                  <a:pt x="554027" y="124228"/>
                  <a:pt x="429798" y="0"/>
                  <a:pt x="276893" y="0"/>
                </a:cubicBezTo>
                <a:close/>
              </a:path>
            </a:pathLst>
          </a:custGeom>
          <a:solidFill>
            <a:schemeClr val="accent2"/>
          </a:solidFill>
          <a:ln w="12036" cap="flat">
            <a:noFill/>
            <a:prstDash val="solid"/>
            <a:miter/>
          </a:ln>
        </p:spPr>
        <p:txBody>
          <a:bodyPr rtlCol="0" anchor="ctr"/>
          <a:lstStyle/>
          <a:p>
            <a:endParaRPr lang="en-US"/>
          </a:p>
        </p:txBody>
      </p:sp>
      <p:grpSp>
        <p:nvGrpSpPr>
          <p:cNvPr id="103" name="Graphic 2">
            <a:extLst>
              <a:ext uri="{FF2B5EF4-FFF2-40B4-BE49-F238E27FC236}">
                <a16:creationId xmlns:a16="http://schemas.microsoft.com/office/drawing/2014/main" id="{718EAD22-C3FF-E62F-ABF5-D1EDF9FDBA50}"/>
              </a:ext>
            </a:extLst>
          </p:cNvPr>
          <p:cNvGrpSpPr/>
          <p:nvPr/>
        </p:nvGrpSpPr>
        <p:grpSpPr>
          <a:xfrm>
            <a:off x="8146326" y="3837893"/>
            <a:ext cx="548398" cy="548560"/>
            <a:chOff x="7525590" y="3842457"/>
            <a:chExt cx="406543" cy="406663"/>
          </a:xfrm>
        </p:grpSpPr>
        <p:sp>
          <p:nvSpPr>
            <p:cNvPr id="104" name="Freeform: Shape 103">
              <a:extLst>
                <a:ext uri="{FF2B5EF4-FFF2-40B4-BE49-F238E27FC236}">
                  <a16:creationId xmlns:a16="http://schemas.microsoft.com/office/drawing/2014/main" id="{0101A3F4-65D9-643D-FD18-00BAEA459AA6}"/>
                </a:ext>
              </a:extLst>
            </p:cNvPr>
            <p:cNvSpPr/>
            <p:nvPr/>
          </p:nvSpPr>
          <p:spPr>
            <a:xfrm>
              <a:off x="7525590" y="3842457"/>
              <a:ext cx="406543" cy="406663"/>
            </a:xfrm>
            <a:custGeom>
              <a:avLst/>
              <a:gdLst>
                <a:gd name="connsiteX0" fmla="*/ 59463 w 406543"/>
                <a:gd name="connsiteY0" fmla="*/ 59524 h 406663"/>
                <a:gd name="connsiteX1" fmla="*/ 203212 w 406543"/>
                <a:gd name="connsiteY1" fmla="*/ 0 h 406663"/>
                <a:gd name="connsiteX2" fmla="*/ 347080 w 406543"/>
                <a:gd name="connsiteY2" fmla="*/ 59524 h 406663"/>
                <a:gd name="connsiteX3" fmla="*/ 347080 w 406543"/>
                <a:gd name="connsiteY3" fmla="*/ 347140 h 406663"/>
                <a:gd name="connsiteX4" fmla="*/ 203212 w 406543"/>
                <a:gd name="connsiteY4" fmla="*/ 406664 h 406663"/>
                <a:gd name="connsiteX5" fmla="*/ 59463 w 406543"/>
                <a:gd name="connsiteY5" fmla="*/ 347140 h 406663"/>
                <a:gd name="connsiteX6" fmla="*/ 59463 w 406543"/>
                <a:gd name="connsiteY6" fmla="*/ 59524 h 40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543" h="406663">
                  <a:moveTo>
                    <a:pt x="59463" y="59524"/>
                  </a:moveTo>
                  <a:cubicBezTo>
                    <a:pt x="97900" y="21086"/>
                    <a:pt x="148990" y="0"/>
                    <a:pt x="203212" y="0"/>
                  </a:cubicBezTo>
                  <a:cubicBezTo>
                    <a:pt x="257554" y="0"/>
                    <a:pt x="308643" y="21207"/>
                    <a:pt x="347080" y="59524"/>
                  </a:cubicBezTo>
                  <a:cubicBezTo>
                    <a:pt x="426365" y="138808"/>
                    <a:pt x="426365" y="267856"/>
                    <a:pt x="347080" y="347140"/>
                  </a:cubicBezTo>
                  <a:cubicBezTo>
                    <a:pt x="308643" y="385578"/>
                    <a:pt x="257554" y="406664"/>
                    <a:pt x="203212" y="406664"/>
                  </a:cubicBezTo>
                  <a:cubicBezTo>
                    <a:pt x="148869" y="406664"/>
                    <a:pt x="97780" y="385457"/>
                    <a:pt x="59463" y="347140"/>
                  </a:cubicBezTo>
                  <a:cubicBezTo>
                    <a:pt x="-19821" y="267856"/>
                    <a:pt x="-19821" y="138808"/>
                    <a:pt x="59463" y="59524"/>
                  </a:cubicBezTo>
                  <a:close/>
                </a:path>
              </a:pathLst>
            </a:custGeom>
            <a:gradFill>
              <a:gsLst>
                <a:gs pos="0">
                  <a:srgbClr val="DFDFDF"/>
                </a:gs>
                <a:gs pos="3170">
                  <a:srgbClr val="E1E1E1"/>
                </a:gs>
                <a:gs pos="30740">
                  <a:srgbClr val="F2F2F2"/>
                </a:gs>
                <a:gs pos="61220">
                  <a:srgbClr val="FCFCFC"/>
                </a:gs>
                <a:gs pos="100000">
                  <a:srgbClr val="FFFFFF"/>
                </a:gs>
              </a:gsLst>
              <a:lin ang="10800000" scaled="1"/>
            </a:gradFill>
            <a:ln w="12036"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DD3CA0A4-C23B-C704-D84F-5E4DFB6C1F43}"/>
                </a:ext>
              </a:extLst>
            </p:cNvPr>
            <p:cNvSpPr/>
            <p:nvPr/>
          </p:nvSpPr>
          <p:spPr>
            <a:xfrm>
              <a:off x="7525590" y="3842457"/>
              <a:ext cx="406543" cy="406663"/>
            </a:xfrm>
            <a:custGeom>
              <a:avLst/>
              <a:gdLst>
                <a:gd name="connsiteX0" fmla="*/ 59463 w 406543"/>
                <a:gd name="connsiteY0" fmla="*/ 59524 h 406663"/>
                <a:gd name="connsiteX1" fmla="*/ 203212 w 406543"/>
                <a:gd name="connsiteY1" fmla="*/ 0 h 406663"/>
                <a:gd name="connsiteX2" fmla="*/ 347080 w 406543"/>
                <a:gd name="connsiteY2" fmla="*/ 59524 h 406663"/>
                <a:gd name="connsiteX3" fmla="*/ 347080 w 406543"/>
                <a:gd name="connsiteY3" fmla="*/ 347140 h 406663"/>
                <a:gd name="connsiteX4" fmla="*/ 203212 w 406543"/>
                <a:gd name="connsiteY4" fmla="*/ 406664 h 406663"/>
                <a:gd name="connsiteX5" fmla="*/ 59463 w 406543"/>
                <a:gd name="connsiteY5" fmla="*/ 347140 h 406663"/>
                <a:gd name="connsiteX6" fmla="*/ 59463 w 406543"/>
                <a:gd name="connsiteY6" fmla="*/ 59524 h 40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543" h="406663">
                  <a:moveTo>
                    <a:pt x="59463" y="59524"/>
                  </a:moveTo>
                  <a:cubicBezTo>
                    <a:pt x="97900" y="21086"/>
                    <a:pt x="148990" y="0"/>
                    <a:pt x="203212" y="0"/>
                  </a:cubicBezTo>
                  <a:cubicBezTo>
                    <a:pt x="257554" y="0"/>
                    <a:pt x="308643" y="21207"/>
                    <a:pt x="347080" y="59524"/>
                  </a:cubicBezTo>
                  <a:cubicBezTo>
                    <a:pt x="426365" y="138808"/>
                    <a:pt x="426365" y="267856"/>
                    <a:pt x="347080" y="347140"/>
                  </a:cubicBezTo>
                  <a:cubicBezTo>
                    <a:pt x="308643" y="385578"/>
                    <a:pt x="257554" y="406664"/>
                    <a:pt x="203212" y="406664"/>
                  </a:cubicBezTo>
                  <a:cubicBezTo>
                    <a:pt x="148869" y="406664"/>
                    <a:pt x="97780" y="385457"/>
                    <a:pt x="59463" y="347140"/>
                  </a:cubicBezTo>
                  <a:cubicBezTo>
                    <a:pt x="-19821" y="267856"/>
                    <a:pt x="-19821" y="138808"/>
                    <a:pt x="59463" y="59524"/>
                  </a:cubicBezTo>
                  <a:close/>
                </a:path>
              </a:pathLst>
            </a:custGeom>
            <a:noFill/>
            <a:ln w="12036" cap="flat">
              <a:gradFill>
                <a:gsLst>
                  <a:gs pos="0">
                    <a:srgbClr val="FFFFFF"/>
                  </a:gs>
                  <a:gs pos="38780">
                    <a:srgbClr val="FCFCFC"/>
                  </a:gs>
                  <a:gs pos="69260">
                    <a:srgbClr val="F2F2F2"/>
                  </a:gs>
                  <a:gs pos="96830">
                    <a:srgbClr val="E1E1E1"/>
                  </a:gs>
                  <a:gs pos="100000">
                    <a:srgbClr val="DFDFDF"/>
                  </a:gs>
                </a:gsLst>
                <a:lin ang="10800000" scaled="1"/>
              </a:gradFill>
              <a:prstDash val="solid"/>
              <a:miter/>
            </a:ln>
          </p:spPr>
          <p:txBody>
            <a:bodyPr rtlCol="0" anchor="ctr"/>
            <a:lstStyle/>
            <a:p>
              <a:endParaRPr lang="en-US"/>
            </a:p>
          </p:txBody>
        </p:sp>
      </p:grpSp>
      <p:sp>
        <p:nvSpPr>
          <p:cNvPr id="106" name="Freeform: Shape 105">
            <a:extLst>
              <a:ext uri="{FF2B5EF4-FFF2-40B4-BE49-F238E27FC236}">
                <a16:creationId xmlns:a16="http://schemas.microsoft.com/office/drawing/2014/main" id="{F15CACB9-7A2A-9C5E-ADD9-E936C0BA85D8}"/>
              </a:ext>
            </a:extLst>
          </p:cNvPr>
          <p:cNvSpPr/>
          <p:nvPr/>
        </p:nvSpPr>
        <p:spPr>
          <a:xfrm>
            <a:off x="4623102" y="2598878"/>
            <a:ext cx="257132" cy="283137"/>
          </a:xfrm>
          <a:custGeom>
            <a:avLst/>
            <a:gdLst>
              <a:gd name="connsiteX0" fmla="*/ 190620 w 190619"/>
              <a:gd name="connsiteY0" fmla="*/ 209899 h 209898"/>
              <a:gd name="connsiteX1" fmla="*/ 0 w 190619"/>
              <a:gd name="connsiteY1" fmla="*/ 0 h 209898"/>
            </a:gdLst>
            <a:ahLst/>
            <a:cxnLst>
              <a:cxn ang="0">
                <a:pos x="connsiteX0" y="connsiteY0"/>
              </a:cxn>
              <a:cxn ang="0">
                <a:pos x="connsiteX1" y="connsiteY1"/>
              </a:cxn>
            </a:cxnLst>
            <a:rect l="l" t="t" r="r" b="b"/>
            <a:pathLst>
              <a:path w="190619" h="209898">
                <a:moveTo>
                  <a:pt x="190620" y="209899"/>
                </a:moveTo>
                <a:lnTo>
                  <a:pt x="0" y="0"/>
                </a:lnTo>
              </a:path>
            </a:pathLst>
          </a:custGeom>
          <a:ln w="12036" cap="flat">
            <a:solidFill>
              <a:srgbClr val="AFB7BC"/>
            </a:solid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E2CD77E0-2C90-D211-433E-D7D13BA5B7C9}"/>
              </a:ext>
            </a:extLst>
          </p:cNvPr>
          <p:cNvSpPr/>
          <p:nvPr/>
        </p:nvSpPr>
        <p:spPr>
          <a:xfrm>
            <a:off x="4098597" y="2103955"/>
            <a:ext cx="746692" cy="747180"/>
          </a:xfrm>
          <a:custGeom>
            <a:avLst/>
            <a:gdLst>
              <a:gd name="connsiteX0" fmla="*/ 472574 w 553544"/>
              <a:gd name="connsiteY0" fmla="*/ 81092 h 553906"/>
              <a:gd name="connsiteX1" fmla="*/ 276772 w 553544"/>
              <a:gd name="connsiteY1" fmla="*/ 0 h 553906"/>
              <a:gd name="connsiteX2" fmla="*/ 80971 w 553544"/>
              <a:gd name="connsiteY2" fmla="*/ 81092 h 553906"/>
              <a:gd name="connsiteX3" fmla="*/ 80971 w 553544"/>
              <a:gd name="connsiteY3" fmla="*/ 472815 h 553906"/>
              <a:gd name="connsiteX4" fmla="*/ 276772 w 553544"/>
              <a:gd name="connsiteY4" fmla="*/ 553906 h 553906"/>
              <a:gd name="connsiteX5" fmla="*/ 472574 w 553544"/>
              <a:gd name="connsiteY5" fmla="*/ 472815 h 553906"/>
              <a:gd name="connsiteX6" fmla="*/ 472574 w 553544"/>
              <a:gd name="connsiteY6" fmla="*/ 81092 h 55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544" h="553906">
                <a:moveTo>
                  <a:pt x="472574" y="81092"/>
                </a:moveTo>
                <a:cubicBezTo>
                  <a:pt x="420280" y="28798"/>
                  <a:pt x="350755" y="0"/>
                  <a:pt x="276772" y="0"/>
                </a:cubicBezTo>
                <a:cubicBezTo>
                  <a:pt x="202790" y="0"/>
                  <a:pt x="133265" y="28798"/>
                  <a:pt x="80971" y="81092"/>
                </a:cubicBezTo>
                <a:cubicBezTo>
                  <a:pt x="-26990" y="189054"/>
                  <a:pt x="-26990" y="364732"/>
                  <a:pt x="80971" y="472815"/>
                </a:cubicBezTo>
                <a:cubicBezTo>
                  <a:pt x="133265" y="525108"/>
                  <a:pt x="202790" y="553906"/>
                  <a:pt x="276772" y="553906"/>
                </a:cubicBezTo>
                <a:cubicBezTo>
                  <a:pt x="350755" y="553906"/>
                  <a:pt x="420280" y="525108"/>
                  <a:pt x="472574" y="472815"/>
                </a:cubicBezTo>
                <a:cubicBezTo>
                  <a:pt x="580535" y="364732"/>
                  <a:pt x="580535" y="189054"/>
                  <a:pt x="472574" y="81092"/>
                </a:cubicBezTo>
                <a:close/>
              </a:path>
            </a:pathLst>
          </a:custGeom>
          <a:solidFill>
            <a:schemeClr val="accent1"/>
          </a:solidFill>
          <a:ln w="12036" cap="flat">
            <a:noFill/>
            <a:prstDash val="solid"/>
            <a:miter/>
          </a:ln>
        </p:spPr>
        <p:txBody>
          <a:bodyPr rtlCol="0" anchor="ctr"/>
          <a:lstStyle/>
          <a:p>
            <a:endParaRPr lang="en-US"/>
          </a:p>
        </p:txBody>
      </p:sp>
      <p:grpSp>
        <p:nvGrpSpPr>
          <p:cNvPr id="108" name="Graphic 2">
            <a:extLst>
              <a:ext uri="{FF2B5EF4-FFF2-40B4-BE49-F238E27FC236}">
                <a16:creationId xmlns:a16="http://schemas.microsoft.com/office/drawing/2014/main" id="{52911F07-CF00-ABC8-4150-6E64A0A62137}"/>
              </a:ext>
            </a:extLst>
          </p:cNvPr>
          <p:cNvGrpSpPr/>
          <p:nvPr/>
        </p:nvGrpSpPr>
        <p:grpSpPr>
          <a:xfrm>
            <a:off x="4197663" y="2203264"/>
            <a:ext cx="548419" cy="548560"/>
            <a:chOff x="4598333" y="2630659"/>
            <a:chExt cx="406558" cy="406663"/>
          </a:xfrm>
        </p:grpSpPr>
        <p:sp>
          <p:nvSpPr>
            <p:cNvPr id="109" name="Freeform: Shape 108">
              <a:extLst>
                <a:ext uri="{FF2B5EF4-FFF2-40B4-BE49-F238E27FC236}">
                  <a16:creationId xmlns:a16="http://schemas.microsoft.com/office/drawing/2014/main" id="{2C8D0735-A6B4-15FF-7F10-F00BE689A72E}"/>
                </a:ext>
              </a:extLst>
            </p:cNvPr>
            <p:cNvSpPr/>
            <p:nvPr/>
          </p:nvSpPr>
          <p:spPr>
            <a:xfrm>
              <a:off x="4598333" y="2630659"/>
              <a:ext cx="406558" cy="406663"/>
            </a:xfrm>
            <a:custGeom>
              <a:avLst/>
              <a:gdLst>
                <a:gd name="connsiteX0" fmla="*/ 347080 w 406558"/>
                <a:gd name="connsiteY0" fmla="*/ 59524 h 406663"/>
                <a:gd name="connsiteX1" fmla="*/ 203211 w 406558"/>
                <a:gd name="connsiteY1" fmla="*/ 0 h 406663"/>
                <a:gd name="connsiteX2" fmla="*/ 59463 w 406558"/>
                <a:gd name="connsiteY2" fmla="*/ 59524 h 406663"/>
                <a:gd name="connsiteX3" fmla="*/ 59463 w 406558"/>
                <a:gd name="connsiteY3" fmla="*/ 347140 h 406663"/>
                <a:gd name="connsiteX4" fmla="*/ 203332 w 406558"/>
                <a:gd name="connsiteY4" fmla="*/ 406664 h 406663"/>
                <a:gd name="connsiteX5" fmla="*/ 347201 w 406558"/>
                <a:gd name="connsiteY5" fmla="*/ 347140 h 406663"/>
                <a:gd name="connsiteX6" fmla="*/ 347080 w 406558"/>
                <a:gd name="connsiteY6" fmla="*/ 59524 h 40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558" h="406663">
                  <a:moveTo>
                    <a:pt x="347080" y="59524"/>
                  </a:moveTo>
                  <a:cubicBezTo>
                    <a:pt x="308643" y="21086"/>
                    <a:pt x="257554" y="0"/>
                    <a:pt x="203211" y="0"/>
                  </a:cubicBezTo>
                  <a:cubicBezTo>
                    <a:pt x="148869" y="0"/>
                    <a:pt x="97780" y="21207"/>
                    <a:pt x="59463" y="59524"/>
                  </a:cubicBezTo>
                  <a:cubicBezTo>
                    <a:pt x="-19821" y="138808"/>
                    <a:pt x="-19821" y="267856"/>
                    <a:pt x="59463" y="347140"/>
                  </a:cubicBezTo>
                  <a:cubicBezTo>
                    <a:pt x="97901" y="385578"/>
                    <a:pt x="148990" y="406664"/>
                    <a:pt x="203332" y="406664"/>
                  </a:cubicBezTo>
                  <a:cubicBezTo>
                    <a:pt x="257674" y="406664"/>
                    <a:pt x="308763" y="385457"/>
                    <a:pt x="347201" y="347140"/>
                  </a:cubicBezTo>
                  <a:cubicBezTo>
                    <a:pt x="426364" y="267856"/>
                    <a:pt x="426364" y="138808"/>
                    <a:pt x="347080" y="59524"/>
                  </a:cubicBezTo>
                  <a:close/>
                </a:path>
              </a:pathLst>
            </a:custGeom>
            <a:gradFill>
              <a:gsLst>
                <a:gs pos="0">
                  <a:srgbClr val="DFDFDF"/>
                </a:gs>
                <a:gs pos="3170">
                  <a:srgbClr val="E1E1E1"/>
                </a:gs>
                <a:gs pos="30740">
                  <a:srgbClr val="F2F2F2"/>
                </a:gs>
                <a:gs pos="61220">
                  <a:srgbClr val="FCFCFC"/>
                </a:gs>
                <a:gs pos="100000">
                  <a:srgbClr val="FFFFFF"/>
                </a:gs>
              </a:gsLst>
              <a:lin ang="0" scaled="1"/>
            </a:gradFill>
            <a:ln w="12036"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4AAB9C16-53D9-077D-6A81-DD0F4A8EF01F}"/>
                </a:ext>
              </a:extLst>
            </p:cNvPr>
            <p:cNvSpPr/>
            <p:nvPr/>
          </p:nvSpPr>
          <p:spPr>
            <a:xfrm>
              <a:off x="4598333" y="2630659"/>
              <a:ext cx="406558" cy="406663"/>
            </a:xfrm>
            <a:custGeom>
              <a:avLst/>
              <a:gdLst>
                <a:gd name="connsiteX0" fmla="*/ 347080 w 406558"/>
                <a:gd name="connsiteY0" fmla="*/ 59524 h 406663"/>
                <a:gd name="connsiteX1" fmla="*/ 203211 w 406558"/>
                <a:gd name="connsiteY1" fmla="*/ 0 h 406663"/>
                <a:gd name="connsiteX2" fmla="*/ 59463 w 406558"/>
                <a:gd name="connsiteY2" fmla="*/ 59524 h 406663"/>
                <a:gd name="connsiteX3" fmla="*/ 59463 w 406558"/>
                <a:gd name="connsiteY3" fmla="*/ 347140 h 406663"/>
                <a:gd name="connsiteX4" fmla="*/ 203332 w 406558"/>
                <a:gd name="connsiteY4" fmla="*/ 406664 h 406663"/>
                <a:gd name="connsiteX5" fmla="*/ 347201 w 406558"/>
                <a:gd name="connsiteY5" fmla="*/ 347140 h 406663"/>
                <a:gd name="connsiteX6" fmla="*/ 347080 w 406558"/>
                <a:gd name="connsiteY6" fmla="*/ 59524 h 40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558" h="406663">
                  <a:moveTo>
                    <a:pt x="347080" y="59524"/>
                  </a:moveTo>
                  <a:cubicBezTo>
                    <a:pt x="308643" y="21086"/>
                    <a:pt x="257554" y="0"/>
                    <a:pt x="203211" y="0"/>
                  </a:cubicBezTo>
                  <a:cubicBezTo>
                    <a:pt x="148869" y="0"/>
                    <a:pt x="97780" y="21207"/>
                    <a:pt x="59463" y="59524"/>
                  </a:cubicBezTo>
                  <a:cubicBezTo>
                    <a:pt x="-19821" y="138808"/>
                    <a:pt x="-19821" y="267856"/>
                    <a:pt x="59463" y="347140"/>
                  </a:cubicBezTo>
                  <a:cubicBezTo>
                    <a:pt x="97901" y="385578"/>
                    <a:pt x="148990" y="406664"/>
                    <a:pt x="203332" y="406664"/>
                  </a:cubicBezTo>
                  <a:cubicBezTo>
                    <a:pt x="257674" y="406664"/>
                    <a:pt x="308763" y="385457"/>
                    <a:pt x="347201" y="347140"/>
                  </a:cubicBezTo>
                  <a:cubicBezTo>
                    <a:pt x="426364" y="267856"/>
                    <a:pt x="426364" y="138808"/>
                    <a:pt x="347080" y="59524"/>
                  </a:cubicBezTo>
                  <a:close/>
                </a:path>
              </a:pathLst>
            </a:custGeom>
            <a:noFill/>
            <a:ln w="12036" cap="flat">
              <a:gradFill>
                <a:gsLst>
                  <a:gs pos="0">
                    <a:srgbClr val="FFFFFF"/>
                  </a:gs>
                  <a:gs pos="38780">
                    <a:srgbClr val="FCFCFC"/>
                  </a:gs>
                  <a:gs pos="69260">
                    <a:srgbClr val="F2F2F2"/>
                  </a:gs>
                  <a:gs pos="96830">
                    <a:srgbClr val="E1E1E1"/>
                  </a:gs>
                  <a:gs pos="100000">
                    <a:srgbClr val="DFDFDF"/>
                  </a:gs>
                </a:gsLst>
                <a:lin ang="0" scaled="1"/>
              </a:gradFill>
              <a:prstDash val="solid"/>
              <a:miter/>
            </a:ln>
          </p:spPr>
          <p:txBody>
            <a:bodyPr rtlCol="0" anchor="ctr"/>
            <a:lstStyle/>
            <a:p>
              <a:endParaRPr lang="en-US"/>
            </a:p>
          </p:txBody>
        </p:sp>
      </p:grpSp>
      <p:sp>
        <p:nvSpPr>
          <p:cNvPr id="111" name="Freeform: Shape 110">
            <a:extLst>
              <a:ext uri="{FF2B5EF4-FFF2-40B4-BE49-F238E27FC236}">
                <a16:creationId xmlns:a16="http://schemas.microsoft.com/office/drawing/2014/main" id="{DFAF713D-9935-114D-67FF-693C4F9C9884}"/>
              </a:ext>
            </a:extLst>
          </p:cNvPr>
          <p:cNvSpPr/>
          <p:nvPr/>
        </p:nvSpPr>
        <p:spPr>
          <a:xfrm>
            <a:off x="4846711" y="2852273"/>
            <a:ext cx="89475" cy="89720"/>
          </a:xfrm>
          <a:custGeom>
            <a:avLst/>
            <a:gdLst>
              <a:gd name="connsiteX0" fmla="*/ 33166 w 66331"/>
              <a:gd name="connsiteY0" fmla="*/ 66512 h 66512"/>
              <a:gd name="connsiteX1" fmla="*/ 9670 w 66331"/>
              <a:gd name="connsiteY1" fmla="*/ 56752 h 66512"/>
              <a:gd name="connsiteX2" fmla="*/ 9670 w 66331"/>
              <a:gd name="connsiteY2" fmla="*/ 9760 h 66512"/>
              <a:gd name="connsiteX3" fmla="*/ 33166 w 66331"/>
              <a:gd name="connsiteY3" fmla="*/ 0 h 66512"/>
              <a:gd name="connsiteX4" fmla="*/ 56662 w 66331"/>
              <a:gd name="connsiteY4" fmla="*/ 9760 h 66512"/>
              <a:gd name="connsiteX5" fmla="*/ 56662 w 66331"/>
              <a:gd name="connsiteY5" fmla="*/ 56752 h 66512"/>
              <a:gd name="connsiteX6" fmla="*/ 33166 w 66331"/>
              <a:gd name="connsiteY6" fmla="*/ 66512 h 6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331" h="66512">
                <a:moveTo>
                  <a:pt x="33166" y="66512"/>
                </a:moveTo>
                <a:cubicBezTo>
                  <a:pt x="27984" y="66512"/>
                  <a:pt x="18104" y="65307"/>
                  <a:pt x="9670" y="56752"/>
                </a:cubicBezTo>
                <a:cubicBezTo>
                  <a:pt x="-3223" y="43859"/>
                  <a:pt x="-3223" y="22773"/>
                  <a:pt x="9670" y="9760"/>
                </a:cubicBezTo>
                <a:cubicBezTo>
                  <a:pt x="18104" y="1325"/>
                  <a:pt x="27984" y="0"/>
                  <a:pt x="33166" y="0"/>
                </a:cubicBezTo>
                <a:cubicBezTo>
                  <a:pt x="38347" y="0"/>
                  <a:pt x="48227" y="1205"/>
                  <a:pt x="56662" y="9760"/>
                </a:cubicBezTo>
                <a:cubicBezTo>
                  <a:pt x="69555" y="22653"/>
                  <a:pt x="69555" y="43739"/>
                  <a:pt x="56662" y="56752"/>
                </a:cubicBezTo>
                <a:cubicBezTo>
                  <a:pt x="48227" y="65307"/>
                  <a:pt x="38347" y="66512"/>
                  <a:pt x="33166" y="66512"/>
                </a:cubicBezTo>
                <a:close/>
              </a:path>
            </a:pathLst>
          </a:custGeom>
          <a:solidFill>
            <a:srgbClr val="AFB7BC"/>
          </a:solidFill>
          <a:ln w="12036" cap="flat">
            <a:noFill/>
            <a:prstDash val="solid"/>
            <a:miter/>
          </a:ln>
        </p:spPr>
        <p:txBody>
          <a:bodyPr rtlCol="0" anchor="ctr"/>
          <a:lstStyle/>
          <a:p>
            <a:endParaRPr lang="en-US"/>
          </a:p>
        </p:txBody>
      </p:sp>
      <p:sp>
        <p:nvSpPr>
          <p:cNvPr id="112" name="TextBox 111">
            <a:extLst>
              <a:ext uri="{FF2B5EF4-FFF2-40B4-BE49-F238E27FC236}">
                <a16:creationId xmlns:a16="http://schemas.microsoft.com/office/drawing/2014/main" id="{F047D718-1A55-CA37-700C-ED94E828F402}"/>
              </a:ext>
            </a:extLst>
          </p:cNvPr>
          <p:cNvSpPr txBox="1"/>
          <p:nvPr/>
        </p:nvSpPr>
        <p:spPr>
          <a:xfrm>
            <a:off x="7437909" y="2346577"/>
            <a:ext cx="606750" cy="261610"/>
          </a:xfrm>
          <a:prstGeom prst="rect">
            <a:avLst/>
          </a:prstGeom>
          <a:noFill/>
        </p:spPr>
        <p:txBody>
          <a:bodyPr wrap="square" anchor="ctr">
            <a:spAutoFit/>
          </a:bodyPr>
          <a:lstStyle/>
          <a:p>
            <a:pPr algn="ctr"/>
            <a:r>
              <a:rPr lang="en-US" sz="1100" dirty="0">
                <a:solidFill>
                  <a:schemeClr val="accent1"/>
                </a:solidFill>
              </a:rPr>
              <a:t>06.</a:t>
            </a:r>
          </a:p>
        </p:txBody>
      </p:sp>
      <p:sp>
        <p:nvSpPr>
          <p:cNvPr id="113" name="TextBox 112">
            <a:extLst>
              <a:ext uri="{FF2B5EF4-FFF2-40B4-BE49-F238E27FC236}">
                <a16:creationId xmlns:a16="http://schemas.microsoft.com/office/drawing/2014/main" id="{F0F2E2A8-2259-B44E-E333-F38666DEDA0C}"/>
              </a:ext>
            </a:extLst>
          </p:cNvPr>
          <p:cNvSpPr txBox="1"/>
          <p:nvPr/>
        </p:nvSpPr>
        <p:spPr>
          <a:xfrm>
            <a:off x="8114793" y="3981368"/>
            <a:ext cx="606750" cy="261610"/>
          </a:xfrm>
          <a:prstGeom prst="rect">
            <a:avLst/>
          </a:prstGeom>
          <a:noFill/>
        </p:spPr>
        <p:txBody>
          <a:bodyPr wrap="square" anchor="ctr">
            <a:spAutoFit/>
          </a:bodyPr>
          <a:lstStyle/>
          <a:p>
            <a:pPr algn="ctr"/>
            <a:r>
              <a:rPr lang="en-US" sz="1100" dirty="0">
                <a:solidFill>
                  <a:schemeClr val="accent1"/>
                </a:solidFill>
              </a:rPr>
              <a:t>05.</a:t>
            </a:r>
          </a:p>
        </p:txBody>
      </p:sp>
      <p:sp>
        <p:nvSpPr>
          <p:cNvPr id="114" name="TextBox 113">
            <a:extLst>
              <a:ext uri="{FF2B5EF4-FFF2-40B4-BE49-F238E27FC236}">
                <a16:creationId xmlns:a16="http://schemas.microsoft.com/office/drawing/2014/main" id="{00625265-33E3-FABE-CC10-8F519DC64A7D}"/>
              </a:ext>
            </a:extLst>
          </p:cNvPr>
          <p:cNvSpPr txBox="1"/>
          <p:nvPr/>
        </p:nvSpPr>
        <p:spPr>
          <a:xfrm>
            <a:off x="7437919" y="5615915"/>
            <a:ext cx="606750" cy="261610"/>
          </a:xfrm>
          <a:prstGeom prst="rect">
            <a:avLst/>
          </a:prstGeom>
          <a:noFill/>
        </p:spPr>
        <p:txBody>
          <a:bodyPr wrap="square" anchor="ctr">
            <a:spAutoFit/>
          </a:bodyPr>
          <a:lstStyle/>
          <a:p>
            <a:pPr algn="ctr"/>
            <a:r>
              <a:rPr lang="en-US" sz="1100" dirty="0">
                <a:solidFill>
                  <a:schemeClr val="accent1"/>
                </a:solidFill>
              </a:rPr>
              <a:t>04.</a:t>
            </a:r>
          </a:p>
        </p:txBody>
      </p:sp>
      <p:sp>
        <p:nvSpPr>
          <p:cNvPr id="115" name="TextBox 114">
            <a:extLst>
              <a:ext uri="{FF2B5EF4-FFF2-40B4-BE49-F238E27FC236}">
                <a16:creationId xmlns:a16="http://schemas.microsoft.com/office/drawing/2014/main" id="{DA3A3FD6-B61E-3D60-F84A-F511AFB20236}"/>
              </a:ext>
            </a:extLst>
          </p:cNvPr>
          <p:cNvSpPr txBox="1"/>
          <p:nvPr/>
        </p:nvSpPr>
        <p:spPr>
          <a:xfrm>
            <a:off x="4168650" y="5604005"/>
            <a:ext cx="606750" cy="285431"/>
          </a:xfrm>
          <a:prstGeom prst="rect">
            <a:avLst/>
          </a:prstGeom>
          <a:noFill/>
        </p:spPr>
        <p:txBody>
          <a:bodyPr wrap="square" anchor="ctr">
            <a:spAutoFit/>
          </a:bodyPr>
          <a:lstStyle/>
          <a:p>
            <a:pPr algn="ctr"/>
            <a:r>
              <a:rPr lang="en-US" sz="1100" dirty="0">
                <a:solidFill>
                  <a:schemeClr val="accent1"/>
                </a:solidFill>
              </a:rPr>
              <a:t>03.</a:t>
            </a:r>
          </a:p>
        </p:txBody>
      </p:sp>
      <p:sp>
        <p:nvSpPr>
          <p:cNvPr id="116" name="TextBox 115">
            <a:extLst>
              <a:ext uri="{FF2B5EF4-FFF2-40B4-BE49-F238E27FC236}">
                <a16:creationId xmlns:a16="http://schemas.microsoft.com/office/drawing/2014/main" id="{6AA2FC9F-5EF1-AF10-ABE0-FDCE738F14AB}"/>
              </a:ext>
            </a:extLst>
          </p:cNvPr>
          <p:cNvSpPr txBox="1"/>
          <p:nvPr/>
        </p:nvSpPr>
        <p:spPr>
          <a:xfrm>
            <a:off x="3491522" y="3969458"/>
            <a:ext cx="606750" cy="285431"/>
          </a:xfrm>
          <a:prstGeom prst="rect">
            <a:avLst/>
          </a:prstGeom>
          <a:noFill/>
        </p:spPr>
        <p:txBody>
          <a:bodyPr wrap="square" anchor="ctr">
            <a:spAutoFit/>
          </a:bodyPr>
          <a:lstStyle/>
          <a:p>
            <a:pPr algn="ctr"/>
            <a:r>
              <a:rPr lang="en-US" sz="1100" dirty="0">
                <a:solidFill>
                  <a:schemeClr val="accent1"/>
                </a:solidFill>
              </a:rPr>
              <a:t>02.</a:t>
            </a:r>
          </a:p>
        </p:txBody>
      </p:sp>
      <p:sp>
        <p:nvSpPr>
          <p:cNvPr id="117" name="TextBox 116">
            <a:extLst>
              <a:ext uri="{FF2B5EF4-FFF2-40B4-BE49-F238E27FC236}">
                <a16:creationId xmlns:a16="http://schemas.microsoft.com/office/drawing/2014/main" id="{5A131460-B845-069E-D377-9ADC2AB891A5}"/>
              </a:ext>
            </a:extLst>
          </p:cNvPr>
          <p:cNvSpPr txBox="1"/>
          <p:nvPr/>
        </p:nvSpPr>
        <p:spPr>
          <a:xfrm>
            <a:off x="4168567" y="2334667"/>
            <a:ext cx="606750" cy="285431"/>
          </a:xfrm>
          <a:prstGeom prst="rect">
            <a:avLst/>
          </a:prstGeom>
          <a:noFill/>
        </p:spPr>
        <p:txBody>
          <a:bodyPr wrap="square" anchor="ctr">
            <a:spAutoFit/>
          </a:bodyPr>
          <a:lstStyle/>
          <a:p>
            <a:pPr algn="ctr"/>
            <a:r>
              <a:rPr lang="en-US" sz="1100" dirty="0">
                <a:solidFill>
                  <a:schemeClr val="accent1"/>
                </a:solidFill>
              </a:rPr>
              <a:t>01.</a:t>
            </a:r>
          </a:p>
        </p:txBody>
      </p:sp>
      <p:sp>
        <p:nvSpPr>
          <p:cNvPr id="118" name="TextBox 117">
            <a:extLst>
              <a:ext uri="{FF2B5EF4-FFF2-40B4-BE49-F238E27FC236}">
                <a16:creationId xmlns:a16="http://schemas.microsoft.com/office/drawing/2014/main" id="{9F3BF7D1-BDD6-C8F0-1EE5-547BDD0E986D}"/>
              </a:ext>
            </a:extLst>
          </p:cNvPr>
          <p:cNvSpPr txBox="1"/>
          <p:nvPr/>
        </p:nvSpPr>
        <p:spPr>
          <a:xfrm>
            <a:off x="8185090" y="2215773"/>
            <a:ext cx="3414434" cy="523220"/>
          </a:xfrm>
          <a:prstGeom prst="rect">
            <a:avLst/>
          </a:prstGeom>
          <a:noFill/>
        </p:spPr>
        <p:txBody>
          <a:bodyPr wrap="square" anchor="ctr">
            <a:spAutoFit/>
          </a:bodyPr>
          <a:lstStyle/>
          <a:p>
            <a:r>
              <a:rPr lang="fr-FR" sz="1400" dirty="0"/>
              <a:t>Environmental protection projects (erosion control, filtration &amp; drainage)</a:t>
            </a:r>
            <a:endParaRPr lang="en-US" sz="1400" dirty="0"/>
          </a:p>
        </p:txBody>
      </p:sp>
      <p:sp>
        <p:nvSpPr>
          <p:cNvPr id="119" name="TextBox 118">
            <a:extLst>
              <a:ext uri="{FF2B5EF4-FFF2-40B4-BE49-F238E27FC236}">
                <a16:creationId xmlns:a16="http://schemas.microsoft.com/office/drawing/2014/main" id="{6917B791-B6CA-2741-0EFC-E819D1467560}"/>
              </a:ext>
            </a:extLst>
          </p:cNvPr>
          <p:cNvSpPr txBox="1"/>
          <p:nvPr/>
        </p:nvSpPr>
        <p:spPr>
          <a:xfrm>
            <a:off x="8861812" y="3850564"/>
            <a:ext cx="2198814" cy="523220"/>
          </a:xfrm>
          <a:prstGeom prst="rect">
            <a:avLst/>
          </a:prstGeom>
          <a:noFill/>
        </p:spPr>
        <p:txBody>
          <a:bodyPr wrap="square" anchor="ctr">
            <a:spAutoFit/>
          </a:bodyPr>
          <a:lstStyle/>
          <a:p>
            <a:r>
              <a:rPr lang="en-US" sz="1400" dirty="0"/>
              <a:t>Tunnels, underground structures, basements</a:t>
            </a:r>
          </a:p>
        </p:txBody>
      </p:sp>
      <p:sp>
        <p:nvSpPr>
          <p:cNvPr id="120" name="TextBox 119">
            <a:extLst>
              <a:ext uri="{FF2B5EF4-FFF2-40B4-BE49-F238E27FC236}">
                <a16:creationId xmlns:a16="http://schemas.microsoft.com/office/drawing/2014/main" id="{F93BE0F9-3BDC-7C69-C3F0-47128F7DF47A}"/>
              </a:ext>
            </a:extLst>
          </p:cNvPr>
          <p:cNvSpPr txBox="1"/>
          <p:nvPr/>
        </p:nvSpPr>
        <p:spPr>
          <a:xfrm>
            <a:off x="8185090" y="5592832"/>
            <a:ext cx="2687676" cy="307777"/>
          </a:xfrm>
          <a:prstGeom prst="rect">
            <a:avLst/>
          </a:prstGeom>
          <a:noFill/>
        </p:spPr>
        <p:txBody>
          <a:bodyPr wrap="square" anchor="ctr">
            <a:spAutoFit/>
          </a:bodyPr>
          <a:lstStyle/>
          <a:p>
            <a:r>
              <a:rPr lang="en-US" sz="1400" dirty="0"/>
              <a:t>Aquaculture &amp; agriculture</a:t>
            </a:r>
          </a:p>
        </p:txBody>
      </p:sp>
      <p:sp>
        <p:nvSpPr>
          <p:cNvPr id="121" name="TextBox 120">
            <a:extLst>
              <a:ext uri="{FF2B5EF4-FFF2-40B4-BE49-F238E27FC236}">
                <a16:creationId xmlns:a16="http://schemas.microsoft.com/office/drawing/2014/main" id="{762EFE71-18EB-C959-56FC-8783A410EFD7}"/>
              </a:ext>
            </a:extLst>
          </p:cNvPr>
          <p:cNvSpPr txBox="1"/>
          <p:nvPr/>
        </p:nvSpPr>
        <p:spPr>
          <a:xfrm>
            <a:off x="1131374" y="2215773"/>
            <a:ext cx="2890753" cy="523220"/>
          </a:xfrm>
          <a:prstGeom prst="rect">
            <a:avLst/>
          </a:prstGeom>
          <a:noFill/>
        </p:spPr>
        <p:txBody>
          <a:bodyPr wrap="square" anchor="ctr">
            <a:spAutoFit/>
          </a:bodyPr>
          <a:lstStyle/>
          <a:p>
            <a:pPr algn="r"/>
            <a:r>
              <a:rPr lang="en-US" sz="1400" dirty="0"/>
              <a:t>Civil Infrastructure: roads, embankments, highways</a:t>
            </a:r>
          </a:p>
        </p:txBody>
      </p:sp>
      <p:sp>
        <p:nvSpPr>
          <p:cNvPr id="122" name="TextBox 121">
            <a:extLst>
              <a:ext uri="{FF2B5EF4-FFF2-40B4-BE49-F238E27FC236}">
                <a16:creationId xmlns:a16="http://schemas.microsoft.com/office/drawing/2014/main" id="{9D7F60E6-47F6-85EC-9978-0A455D1DB2A9}"/>
              </a:ext>
            </a:extLst>
          </p:cNvPr>
          <p:cNvSpPr txBox="1"/>
          <p:nvPr/>
        </p:nvSpPr>
        <p:spPr>
          <a:xfrm>
            <a:off x="1713049" y="3850564"/>
            <a:ext cx="1638660" cy="523220"/>
          </a:xfrm>
          <a:prstGeom prst="rect">
            <a:avLst/>
          </a:prstGeom>
          <a:noFill/>
        </p:spPr>
        <p:txBody>
          <a:bodyPr wrap="square" anchor="ctr">
            <a:spAutoFit/>
          </a:bodyPr>
          <a:lstStyle/>
          <a:p>
            <a:pPr algn="r"/>
            <a:r>
              <a:rPr lang="en-US" sz="1400" dirty="0"/>
              <a:t>Dams, reservoirs &amp; canals</a:t>
            </a:r>
          </a:p>
        </p:txBody>
      </p:sp>
      <p:sp>
        <p:nvSpPr>
          <p:cNvPr id="123" name="TextBox 122">
            <a:extLst>
              <a:ext uri="{FF2B5EF4-FFF2-40B4-BE49-F238E27FC236}">
                <a16:creationId xmlns:a16="http://schemas.microsoft.com/office/drawing/2014/main" id="{02F95BC0-9973-8129-DC1C-5D671C5D0EBC}"/>
              </a:ext>
            </a:extLst>
          </p:cNvPr>
          <p:cNvSpPr txBox="1"/>
          <p:nvPr/>
        </p:nvSpPr>
        <p:spPr>
          <a:xfrm>
            <a:off x="1713049" y="5485110"/>
            <a:ext cx="2309079" cy="523220"/>
          </a:xfrm>
          <a:prstGeom prst="rect">
            <a:avLst/>
          </a:prstGeom>
          <a:noFill/>
        </p:spPr>
        <p:txBody>
          <a:bodyPr wrap="square" anchor="ctr">
            <a:spAutoFit/>
          </a:bodyPr>
          <a:lstStyle/>
          <a:p>
            <a:pPr algn="r"/>
            <a:r>
              <a:rPr lang="en-US" sz="1400" dirty="0"/>
              <a:t>Landfills &amp; waste containment</a:t>
            </a:r>
          </a:p>
        </p:txBody>
      </p:sp>
      <p:sp>
        <p:nvSpPr>
          <p:cNvPr id="125" name="Arc 124">
            <a:extLst>
              <a:ext uri="{FF2B5EF4-FFF2-40B4-BE49-F238E27FC236}">
                <a16:creationId xmlns:a16="http://schemas.microsoft.com/office/drawing/2014/main" id="{305B379F-0FDF-53A8-3474-D92D2217F6FB}"/>
              </a:ext>
            </a:extLst>
          </p:cNvPr>
          <p:cNvSpPr/>
          <p:nvPr/>
        </p:nvSpPr>
        <p:spPr>
          <a:xfrm>
            <a:off x="4197275" y="2170609"/>
            <a:ext cx="3847223" cy="3847221"/>
          </a:xfrm>
          <a:prstGeom prst="arc">
            <a:avLst>
              <a:gd name="adj1" fmla="val 11282852"/>
              <a:gd name="adj2" fmla="val 12872565"/>
            </a:avLst>
          </a:prstGeom>
          <a:ln w="22225" cap="rnd">
            <a:head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6" name="Arc 125">
            <a:extLst>
              <a:ext uri="{FF2B5EF4-FFF2-40B4-BE49-F238E27FC236}">
                <a16:creationId xmlns:a16="http://schemas.microsoft.com/office/drawing/2014/main" id="{C297ED72-5AF3-0FBA-D6A6-634A0639DE5E}"/>
              </a:ext>
            </a:extLst>
          </p:cNvPr>
          <p:cNvSpPr/>
          <p:nvPr/>
        </p:nvSpPr>
        <p:spPr>
          <a:xfrm>
            <a:off x="4197275" y="2170609"/>
            <a:ext cx="3847223" cy="3847221"/>
          </a:xfrm>
          <a:prstGeom prst="arc">
            <a:avLst>
              <a:gd name="adj1" fmla="val 8726701"/>
              <a:gd name="adj2" fmla="val 10138400"/>
            </a:avLst>
          </a:prstGeom>
          <a:ln w="22225" cap="rnd">
            <a:head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7" name="Arc 126">
            <a:extLst>
              <a:ext uri="{FF2B5EF4-FFF2-40B4-BE49-F238E27FC236}">
                <a16:creationId xmlns:a16="http://schemas.microsoft.com/office/drawing/2014/main" id="{A14FEDB9-4395-4D80-4FAC-A6282BC1FFB0}"/>
              </a:ext>
            </a:extLst>
          </p:cNvPr>
          <p:cNvSpPr/>
          <p:nvPr/>
        </p:nvSpPr>
        <p:spPr>
          <a:xfrm>
            <a:off x="4197275" y="2170609"/>
            <a:ext cx="3847223" cy="3847221"/>
          </a:xfrm>
          <a:prstGeom prst="arc">
            <a:avLst>
              <a:gd name="adj1" fmla="val 3313747"/>
              <a:gd name="adj2" fmla="val 7559880"/>
            </a:avLst>
          </a:prstGeom>
          <a:ln w="22225" cap="rnd">
            <a:head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9" name="Arc 128">
            <a:extLst>
              <a:ext uri="{FF2B5EF4-FFF2-40B4-BE49-F238E27FC236}">
                <a16:creationId xmlns:a16="http://schemas.microsoft.com/office/drawing/2014/main" id="{26FE818A-BFB5-6865-5A92-3B647C2FBDAC}"/>
              </a:ext>
            </a:extLst>
          </p:cNvPr>
          <p:cNvSpPr/>
          <p:nvPr/>
        </p:nvSpPr>
        <p:spPr>
          <a:xfrm>
            <a:off x="4197275" y="2170609"/>
            <a:ext cx="3847223" cy="3847221"/>
          </a:xfrm>
          <a:prstGeom prst="arc">
            <a:avLst>
              <a:gd name="adj1" fmla="val 629560"/>
              <a:gd name="adj2" fmla="val 2082191"/>
            </a:avLst>
          </a:prstGeom>
          <a:ln w="22225" cap="rnd">
            <a:head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0" name="Arc 129">
            <a:extLst>
              <a:ext uri="{FF2B5EF4-FFF2-40B4-BE49-F238E27FC236}">
                <a16:creationId xmlns:a16="http://schemas.microsoft.com/office/drawing/2014/main" id="{5303267A-B870-AEE7-5E2A-F4E19C5F3B1F}"/>
              </a:ext>
            </a:extLst>
          </p:cNvPr>
          <p:cNvSpPr/>
          <p:nvPr/>
        </p:nvSpPr>
        <p:spPr>
          <a:xfrm>
            <a:off x="4197275" y="2170609"/>
            <a:ext cx="3847223" cy="3847221"/>
          </a:xfrm>
          <a:prstGeom prst="arc">
            <a:avLst>
              <a:gd name="adj1" fmla="val 19664345"/>
              <a:gd name="adj2" fmla="val 20864784"/>
            </a:avLst>
          </a:prstGeom>
          <a:ln w="22225" cap="rnd">
            <a:head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39" name="Picture Placeholder 138">
            <a:extLst>
              <a:ext uri="{FF2B5EF4-FFF2-40B4-BE49-F238E27FC236}">
                <a16:creationId xmlns:a16="http://schemas.microsoft.com/office/drawing/2014/main" id="{8916912F-2E95-0757-F958-4680AC9E3BF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3730" r="23730"/>
          <a:stretch/>
        </p:blipFill>
        <p:spPr>
          <a:xfrm>
            <a:off x="4672840" y="2674801"/>
            <a:ext cx="2867470" cy="2867465"/>
          </a:xfrm>
        </p:spPr>
      </p:pic>
      <p:sp>
        <p:nvSpPr>
          <p:cNvPr id="137" name="Picture Placeholder 135">
            <a:extLst>
              <a:ext uri="{FF2B5EF4-FFF2-40B4-BE49-F238E27FC236}">
                <a16:creationId xmlns:a16="http://schemas.microsoft.com/office/drawing/2014/main" id="{06BBA0F8-6878-103A-ED20-22F3D2A8CF12}"/>
              </a:ext>
            </a:extLst>
          </p:cNvPr>
          <p:cNvSpPr txBox="1">
            <a:spLocks/>
          </p:cNvSpPr>
          <p:nvPr/>
        </p:nvSpPr>
        <p:spPr>
          <a:xfrm>
            <a:off x="4738011" y="2686811"/>
            <a:ext cx="2867470" cy="2867465"/>
          </a:xfrm>
          <a:custGeom>
            <a:avLst/>
            <a:gdLst>
              <a:gd name="connsiteX0" fmla="*/ 1433735 w 2867470"/>
              <a:gd name="connsiteY0" fmla="*/ 0 h 2867465"/>
              <a:gd name="connsiteX1" fmla="*/ 2867470 w 2867470"/>
              <a:gd name="connsiteY1" fmla="*/ 1433733 h 2867465"/>
              <a:gd name="connsiteX2" fmla="*/ 1433735 w 2867470"/>
              <a:gd name="connsiteY2" fmla="*/ 2867465 h 2867465"/>
              <a:gd name="connsiteX3" fmla="*/ 0 w 2867470"/>
              <a:gd name="connsiteY3" fmla="*/ 1433733 h 2867465"/>
              <a:gd name="connsiteX4" fmla="*/ 1433735 w 2867470"/>
              <a:gd name="connsiteY4" fmla="*/ 0 h 2867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470" h="2867465">
                <a:moveTo>
                  <a:pt x="1433735" y="0"/>
                </a:moveTo>
                <a:cubicBezTo>
                  <a:pt x="2225565" y="0"/>
                  <a:pt x="2867470" y="641904"/>
                  <a:pt x="2867470" y="1433733"/>
                </a:cubicBezTo>
                <a:cubicBezTo>
                  <a:pt x="2867470" y="2225561"/>
                  <a:pt x="2225565" y="2867465"/>
                  <a:pt x="1433735" y="2867465"/>
                </a:cubicBezTo>
                <a:cubicBezTo>
                  <a:pt x="641905" y="2867465"/>
                  <a:pt x="0" y="2225561"/>
                  <a:pt x="0" y="1433733"/>
                </a:cubicBezTo>
                <a:cubicBezTo>
                  <a:pt x="0" y="641904"/>
                  <a:pt x="641905" y="0"/>
                  <a:pt x="1433735" y="0"/>
                </a:cubicBezTo>
                <a:close/>
              </a:path>
            </a:pathLst>
          </a:custGeom>
        </p:spPr>
        <p:txBody>
          <a:bodyPr wrap="square">
            <a:noAutofit/>
          </a:bodyPr>
          <a:lstStyle/>
          <a:p>
            <a:endParaRPr lang="en-US"/>
          </a:p>
        </p:txBody>
      </p:sp>
    </p:spTree>
    <p:extLst>
      <p:ext uri="{BB962C8B-B14F-4D97-AF65-F5344CB8AC3E}">
        <p14:creationId xmlns:p14="http://schemas.microsoft.com/office/powerpoint/2010/main" val="2017839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76A68250-FA1C-0167-CD54-658AF3420E5D}"/>
              </a:ext>
            </a:extLst>
          </p:cNvPr>
          <p:cNvCxnSpPr>
            <a:cxnSpLocks/>
          </p:cNvCxnSpPr>
          <p:nvPr/>
        </p:nvCxnSpPr>
        <p:spPr>
          <a:xfrm>
            <a:off x="3898900" y="2156574"/>
            <a:ext cx="270675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EF98029-237A-6824-AC18-508E3459EF27}"/>
              </a:ext>
            </a:extLst>
          </p:cNvPr>
          <p:cNvCxnSpPr>
            <a:cxnSpLocks/>
          </p:cNvCxnSpPr>
          <p:nvPr/>
        </p:nvCxnSpPr>
        <p:spPr>
          <a:xfrm>
            <a:off x="3898900" y="4447426"/>
            <a:ext cx="270675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0D64ECE-90B6-C55B-2E43-3F67C9942650}"/>
              </a:ext>
            </a:extLst>
          </p:cNvPr>
          <p:cNvCxnSpPr>
            <a:cxnSpLocks/>
          </p:cNvCxnSpPr>
          <p:nvPr/>
        </p:nvCxnSpPr>
        <p:spPr>
          <a:xfrm>
            <a:off x="3898900" y="5592853"/>
            <a:ext cx="270675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313A646-4CC5-A34D-3AB9-9F9DE6E20756}"/>
              </a:ext>
            </a:extLst>
          </p:cNvPr>
          <p:cNvGrpSpPr/>
          <p:nvPr/>
        </p:nvGrpSpPr>
        <p:grpSpPr>
          <a:xfrm>
            <a:off x="11236505" y="0"/>
            <a:ext cx="726893" cy="797560"/>
            <a:chOff x="10862731" y="0"/>
            <a:chExt cx="1100667" cy="1207670"/>
          </a:xfrm>
        </p:grpSpPr>
        <p:sp>
          <p:nvSpPr>
            <p:cNvPr id="3" name="Rectangle: Top Corners Rounded 2">
              <a:extLst>
                <a:ext uri="{FF2B5EF4-FFF2-40B4-BE49-F238E27FC236}">
                  <a16:creationId xmlns:a16="http://schemas.microsoft.com/office/drawing/2014/main" id="{141FE03A-6EDC-8A1E-33BB-D6052B300700}"/>
                </a:ext>
              </a:extLst>
            </p:cNvPr>
            <p:cNvSpPr/>
            <p:nvPr/>
          </p:nvSpPr>
          <p:spPr>
            <a:xfrm rot="10800000">
              <a:off x="10862731" y="0"/>
              <a:ext cx="1100667" cy="1207670"/>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7A27694E-2590-D922-83DE-BF4CE51EDF58}"/>
                </a:ext>
              </a:extLst>
            </p:cNvPr>
            <p:cNvSpPr/>
            <p:nvPr/>
          </p:nvSpPr>
          <p:spPr>
            <a:xfrm>
              <a:off x="10984969" y="208493"/>
              <a:ext cx="856192" cy="85619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B9412A2-1B50-B3C3-52EC-D99949DC1168}"/>
                </a:ext>
              </a:extLst>
            </p:cNvPr>
            <p:cNvPicPr>
              <a:picLocks noChangeAspect="1"/>
            </p:cNvPicPr>
            <p:nvPr/>
          </p:nvPicPr>
          <p:blipFill>
            <a:blip r:embed="rId2">
              <a:extLst>
                <a:ext uri="{28A0092B-C50C-407E-A947-70E740481C1C}">
                  <a14:useLocalDpi xmlns:a14="http://schemas.microsoft.com/office/drawing/2010/main" val="0"/>
                </a:ext>
              </a:extLst>
            </a:blip>
            <a:srcRect l="9906" t="10905" r="9810" b="10905"/>
            <a:stretch>
              <a:fillRect/>
            </a:stretch>
          </p:blipFill>
          <p:spPr>
            <a:xfrm>
              <a:off x="11059581" y="292322"/>
              <a:ext cx="706970" cy="688532"/>
            </a:xfrm>
            <a:prstGeom prst="roundRect">
              <a:avLst>
                <a:gd name="adj" fmla="val 50000"/>
              </a:avLst>
            </a:prstGeom>
            <a:ln>
              <a:noFill/>
            </a:ln>
          </p:spPr>
        </p:pic>
      </p:grpSp>
      <p:sp>
        <p:nvSpPr>
          <p:cNvPr id="6" name="Rectangle 5">
            <a:extLst>
              <a:ext uri="{FF2B5EF4-FFF2-40B4-BE49-F238E27FC236}">
                <a16:creationId xmlns:a16="http://schemas.microsoft.com/office/drawing/2014/main" id="{DE946E79-107E-754D-F58A-47EEBEA0EF19}"/>
              </a:ext>
            </a:extLst>
          </p:cNvPr>
          <p:cNvSpPr/>
          <p:nvPr/>
        </p:nvSpPr>
        <p:spPr>
          <a:xfrm flipV="1">
            <a:off x="-14136" y="6766560"/>
            <a:ext cx="12206136" cy="914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AB40BAE-C949-E098-F872-D095F46AC944}"/>
              </a:ext>
            </a:extLst>
          </p:cNvPr>
          <p:cNvSpPr/>
          <p:nvPr/>
        </p:nvSpPr>
        <p:spPr>
          <a:xfrm>
            <a:off x="11500565" y="742611"/>
            <a:ext cx="198772" cy="198772"/>
          </a:xfrm>
          <a:prstGeom prst="ellipse">
            <a:avLst/>
          </a:prstGeom>
          <a:solidFill>
            <a:schemeClr val="accent1"/>
          </a:solidFill>
          <a:ln w="9525">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79CA111-C818-EDA6-6AE8-C0055B18AE45}"/>
              </a:ext>
            </a:extLst>
          </p:cNvPr>
          <p:cNvSpPr txBox="1"/>
          <p:nvPr/>
        </p:nvSpPr>
        <p:spPr>
          <a:xfrm>
            <a:off x="11363414" y="729321"/>
            <a:ext cx="473075" cy="215444"/>
          </a:xfrm>
          <a:prstGeom prst="rect">
            <a:avLst/>
          </a:prstGeom>
          <a:noFill/>
        </p:spPr>
        <p:txBody>
          <a:bodyPr wrap="square" rtlCol="0">
            <a:spAutoFit/>
          </a:bodyPr>
          <a:lstStyle/>
          <a:p>
            <a:pPr algn="ctr"/>
            <a:fld id="{C6F4FA47-5AAE-446B-9051-7093C8805B75}" type="slidenum">
              <a:rPr lang="en-US" sz="800" smtClean="0">
                <a:solidFill>
                  <a:schemeClr val="bg1"/>
                </a:solidFill>
              </a:rPr>
              <a:pPr algn="ctr"/>
              <a:t>8</a:t>
            </a:fld>
            <a:endParaRPr lang="en-US" sz="800" dirty="0">
              <a:solidFill>
                <a:schemeClr val="bg1"/>
              </a:solidFill>
            </a:endParaRPr>
          </a:p>
        </p:txBody>
      </p:sp>
      <p:sp>
        <p:nvSpPr>
          <p:cNvPr id="9" name="TextBox 8">
            <a:extLst>
              <a:ext uri="{FF2B5EF4-FFF2-40B4-BE49-F238E27FC236}">
                <a16:creationId xmlns:a16="http://schemas.microsoft.com/office/drawing/2014/main" id="{729A1628-E63A-FEA8-9698-7066BB5C3BBD}"/>
              </a:ext>
            </a:extLst>
          </p:cNvPr>
          <p:cNvSpPr txBox="1"/>
          <p:nvPr/>
        </p:nvSpPr>
        <p:spPr>
          <a:xfrm>
            <a:off x="228602" y="534132"/>
            <a:ext cx="8912223" cy="523220"/>
          </a:xfrm>
          <a:prstGeom prst="rect">
            <a:avLst/>
          </a:prstGeom>
          <a:noFill/>
        </p:spPr>
        <p:txBody>
          <a:bodyPr wrap="square">
            <a:spAutoFit/>
          </a:bodyPr>
          <a:lstStyle/>
          <a:p>
            <a:r>
              <a:rPr lang="en-US" sz="2800" b="1" dirty="0">
                <a:solidFill>
                  <a:schemeClr val="accent3"/>
                </a:solidFill>
              </a:rPr>
              <a:t>Our Commitment</a:t>
            </a:r>
          </a:p>
        </p:txBody>
      </p:sp>
      <p:sp>
        <p:nvSpPr>
          <p:cNvPr id="10" name="Rectangle: Rounded Corners 9">
            <a:extLst>
              <a:ext uri="{FF2B5EF4-FFF2-40B4-BE49-F238E27FC236}">
                <a16:creationId xmlns:a16="http://schemas.microsoft.com/office/drawing/2014/main" id="{55BAC581-450B-B318-771F-B18DD7C13753}"/>
              </a:ext>
            </a:extLst>
          </p:cNvPr>
          <p:cNvSpPr/>
          <p:nvPr/>
        </p:nvSpPr>
        <p:spPr>
          <a:xfrm>
            <a:off x="6153151" y="1688735"/>
            <a:ext cx="5210264" cy="935678"/>
          </a:xfrm>
          <a:prstGeom prst="roundRect">
            <a:avLst>
              <a:gd name="adj" fmla="val 50000"/>
            </a:avLst>
          </a:prstGeom>
          <a:solidFill>
            <a:schemeClr val="accent5"/>
          </a:solidFill>
          <a:ln w="63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ACE4781-85BA-955A-3C10-32FE6779E783}"/>
              </a:ext>
            </a:extLst>
          </p:cNvPr>
          <p:cNvSpPr txBox="1"/>
          <p:nvPr/>
        </p:nvSpPr>
        <p:spPr>
          <a:xfrm>
            <a:off x="7061198" y="1764832"/>
            <a:ext cx="3479802" cy="338554"/>
          </a:xfrm>
          <a:prstGeom prst="rect">
            <a:avLst/>
          </a:prstGeom>
          <a:noFill/>
        </p:spPr>
        <p:txBody>
          <a:bodyPr wrap="square">
            <a:spAutoFit/>
          </a:bodyPr>
          <a:lstStyle/>
          <a:p>
            <a:r>
              <a:rPr lang="en-US" sz="1600" b="1" dirty="0">
                <a:solidFill>
                  <a:schemeClr val="accent2"/>
                </a:solidFill>
              </a:rPr>
              <a:t>Reliability:</a:t>
            </a:r>
          </a:p>
        </p:txBody>
      </p:sp>
      <p:sp>
        <p:nvSpPr>
          <p:cNvPr id="19" name="TextBox 18">
            <a:extLst>
              <a:ext uri="{FF2B5EF4-FFF2-40B4-BE49-F238E27FC236}">
                <a16:creationId xmlns:a16="http://schemas.microsoft.com/office/drawing/2014/main" id="{B11A7A46-F4DC-AE1E-B572-F6CAD063F9C8}"/>
              </a:ext>
            </a:extLst>
          </p:cNvPr>
          <p:cNvSpPr txBox="1"/>
          <p:nvPr/>
        </p:nvSpPr>
        <p:spPr>
          <a:xfrm>
            <a:off x="7061199" y="2066215"/>
            <a:ext cx="3479802" cy="461665"/>
          </a:xfrm>
          <a:prstGeom prst="rect">
            <a:avLst/>
          </a:prstGeom>
          <a:noFill/>
        </p:spPr>
        <p:txBody>
          <a:bodyPr wrap="square">
            <a:spAutoFit/>
          </a:bodyPr>
          <a:lstStyle/>
          <a:p>
            <a:r>
              <a:rPr lang="en-US" sz="1200" dirty="0"/>
              <a:t>Timely delivery, consistent quality, and dependable project execution.</a:t>
            </a:r>
          </a:p>
        </p:txBody>
      </p:sp>
      <p:sp>
        <p:nvSpPr>
          <p:cNvPr id="20" name="Oval 19">
            <a:extLst>
              <a:ext uri="{FF2B5EF4-FFF2-40B4-BE49-F238E27FC236}">
                <a16:creationId xmlns:a16="http://schemas.microsoft.com/office/drawing/2014/main" id="{9AA0E593-6EBB-25D6-8EC8-49416FE1671C}"/>
              </a:ext>
            </a:extLst>
          </p:cNvPr>
          <p:cNvSpPr/>
          <p:nvPr/>
        </p:nvSpPr>
        <p:spPr>
          <a:xfrm>
            <a:off x="6223108" y="1759755"/>
            <a:ext cx="793641" cy="79363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03FA3EB6-0986-87F1-226E-A9231BCC3308}"/>
              </a:ext>
            </a:extLst>
          </p:cNvPr>
          <p:cNvSpPr/>
          <p:nvPr/>
        </p:nvSpPr>
        <p:spPr>
          <a:xfrm>
            <a:off x="6535693" y="2834161"/>
            <a:ext cx="5210264" cy="935678"/>
          </a:xfrm>
          <a:prstGeom prst="roundRect">
            <a:avLst>
              <a:gd name="adj" fmla="val 50000"/>
            </a:avLst>
          </a:prstGeom>
          <a:solidFill>
            <a:schemeClr val="accent5"/>
          </a:solidFill>
          <a:ln w="63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22284A4-0D4D-2F86-3550-9D84C77F3ADF}"/>
              </a:ext>
            </a:extLst>
          </p:cNvPr>
          <p:cNvSpPr txBox="1"/>
          <p:nvPr/>
        </p:nvSpPr>
        <p:spPr>
          <a:xfrm>
            <a:off x="7443740" y="2910258"/>
            <a:ext cx="3479802" cy="338554"/>
          </a:xfrm>
          <a:prstGeom prst="rect">
            <a:avLst/>
          </a:prstGeom>
          <a:noFill/>
        </p:spPr>
        <p:txBody>
          <a:bodyPr wrap="square">
            <a:spAutoFit/>
          </a:bodyPr>
          <a:lstStyle/>
          <a:p>
            <a:r>
              <a:rPr lang="en-US" sz="1600" b="1" dirty="0">
                <a:solidFill>
                  <a:schemeClr val="accent1"/>
                </a:solidFill>
              </a:rPr>
              <a:t>Technical Support:</a:t>
            </a:r>
          </a:p>
        </p:txBody>
      </p:sp>
      <p:sp>
        <p:nvSpPr>
          <p:cNvPr id="26" name="TextBox 25">
            <a:extLst>
              <a:ext uri="{FF2B5EF4-FFF2-40B4-BE49-F238E27FC236}">
                <a16:creationId xmlns:a16="http://schemas.microsoft.com/office/drawing/2014/main" id="{D65ECF98-9558-B7EA-5032-C2DBCD71ACAE}"/>
              </a:ext>
            </a:extLst>
          </p:cNvPr>
          <p:cNvSpPr txBox="1"/>
          <p:nvPr/>
        </p:nvSpPr>
        <p:spPr>
          <a:xfrm>
            <a:off x="7443740" y="3211641"/>
            <a:ext cx="4175307" cy="461665"/>
          </a:xfrm>
          <a:prstGeom prst="rect">
            <a:avLst/>
          </a:prstGeom>
          <a:noFill/>
        </p:spPr>
        <p:txBody>
          <a:bodyPr wrap="square">
            <a:spAutoFit/>
          </a:bodyPr>
          <a:lstStyle/>
          <a:p>
            <a:r>
              <a:rPr lang="en-US" sz="1200" dirty="0"/>
              <a:t>From consultation and design to installation supervision, we assist clients at every stage.</a:t>
            </a:r>
          </a:p>
        </p:txBody>
      </p:sp>
      <p:sp>
        <p:nvSpPr>
          <p:cNvPr id="27" name="Oval 26">
            <a:extLst>
              <a:ext uri="{FF2B5EF4-FFF2-40B4-BE49-F238E27FC236}">
                <a16:creationId xmlns:a16="http://schemas.microsoft.com/office/drawing/2014/main" id="{8C4FD56D-BF68-3E8C-48BC-0C54B9940219}"/>
              </a:ext>
            </a:extLst>
          </p:cNvPr>
          <p:cNvSpPr/>
          <p:nvPr/>
        </p:nvSpPr>
        <p:spPr>
          <a:xfrm>
            <a:off x="6605650" y="2905181"/>
            <a:ext cx="793641" cy="79363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F17BB388-3CB7-7AB8-E3E8-4E829E61D3AD}"/>
              </a:ext>
            </a:extLst>
          </p:cNvPr>
          <p:cNvSpPr/>
          <p:nvPr/>
        </p:nvSpPr>
        <p:spPr>
          <a:xfrm>
            <a:off x="6535693" y="3979587"/>
            <a:ext cx="5210264" cy="935678"/>
          </a:xfrm>
          <a:prstGeom prst="roundRect">
            <a:avLst>
              <a:gd name="adj" fmla="val 50000"/>
            </a:avLst>
          </a:prstGeom>
          <a:solidFill>
            <a:schemeClr val="accent5"/>
          </a:solidFill>
          <a:ln w="63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FA658600-9DD9-4009-F1A2-9B35A499CA86}"/>
              </a:ext>
            </a:extLst>
          </p:cNvPr>
          <p:cNvSpPr txBox="1"/>
          <p:nvPr/>
        </p:nvSpPr>
        <p:spPr>
          <a:xfrm>
            <a:off x="7443740" y="4055684"/>
            <a:ext cx="3479802" cy="338554"/>
          </a:xfrm>
          <a:prstGeom prst="rect">
            <a:avLst/>
          </a:prstGeom>
          <a:noFill/>
        </p:spPr>
        <p:txBody>
          <a:bodyPr wrap="square">
            <a:spAutoFit/>
          </a:bodyPr>
          <a:lstStyle/>
          <a:p>
            <a:r>
              <a:rPr lang="en-US" sz="1600" b="1" dirty="0">
                <a:solidFill>
                  <a:schemeClr val="accent2"/>
                </a:solidFill>
              </a:rPr>
              <a:t>Sustainability:</a:t>
            </a:r>
          </a:p>
        </p:txBody>
      </p:sp>
      <p:sp>
        <p:nvSpPr>
          <p:cNvPr id="31" name="TextBox 30">
            <a:extLst>
              <a:ext uri="{FF2B5EF4-FFF2-40B4-BE49-F238E27FC236}">
                <a16:creationId xmlns:a16="http://schemas.microsoft.com/office/drawing/2014/main" id="{362F2E88-9552-D546-D110-E88249793A39}"/>
              </a:ext>
            </a:extLst>
          </p:cNvPr>
          <p:cNvSpPr txBox="1"/>
          <p:nvPr/>
        </p:nvSpPr>
        <p:spPr>
          <a:xfrm>
            <a:off x="7443740" y="4357067"/>
            <a:ext cx="4175307" cy="461665"/>
          </a:xfrm>
          <a:prstGeom prst="rect">
            <a:avLst/>
          </a:prstGeom>
          <a:noFill/>
        </p:spPr>
        <p:txBody>
          <a:bodyPr wrap="square">
            <a:spAutoFit/>
          </a:bodyPr>
          <a:lstStyle/>
          <a:p>
            <a:r>
              <a:rPr lang="en-US" sz="1200" dirty="0"/>
              <a:t>Durable materials and efficient solutions that reduce risk, maintenance, and environmental impact.</a:t>
            </a:r>
          </a:p>
        </p:txBody>
      </p:sp>
      <p:sp>
        <p:nvSpPr>
          <p:cNvPr id="32" name="Oval 31">
            <a:extLst>
              <a:ext uri="{FF2B5EF4-FFF2-40B4-BE49-F238E27FC236}">
                <a16:creationId xmlns:a16="http://schemas.microsoft.com/office/drawing/2014/main" id="{CEA5BD11-B62C-D141-1561-1A3A67F4E563}"/>
              </a:ext>
            </a:extLst>
          </p:cNvPr>
          <p:cNvSpPr/>
          <p:nvPr/>
        </p:nvSpPr>
        <p:spPr>
          <a:xfrm>
            <a:off x="6605650" y="4050607"/>
            <a:ext cx="793641" cy="79363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578E2DBD-F3A0-4D89-1847-9C13320C6087}"/>
              </a:ext>
            </a:extLst>
          </p:cNvPr>
          <p:cNvSpPr/>
          <p:nvPr/>
        </p:nvSpPr>
        <p:spPr>
          <a:xfrm>
            <a:off x="6153151" y="5125014"/>
            <a:ext cx="5210264" cy="935678"/>
          </a:xfrm>
          <a:prstGeom prst="roundRect">
            <a:avLst>
              <a:gd name="adj" fmla="val 50000"/>
            </a:avLst>
          </a:prstGeom>
          <a:solidFill>
            <a:schemeClr val="accent5"/>
          </a:solidFill>
          <a:ln w="63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01CCE9DD-4BAE-7CC2-DD6D-47E5327A4A40}"/>
              </a:ext>
            </a:extLst>
          </p:cNvPr>
          <p:cNvSpPr txBox="1"/>
          <p:nvPr/>
        </p:nvSpPr>
        <p:spPr>
          <a:xfrm>
            <a:off x="7061198" y="5201111"/>
            <a:ext cx="3479802" cy="338554"/>
          </a:xfrm>
          <a:prstGeom prst="rect">
            <a:avLst/>
          </a:prstGeom>
          <a:noFill/>
        </p:spPr>
        <p:txBody>
          <a:bodyPr wrap="square">
            <a:spAutoFit/>
          </a:bodyPr>
          <a:lstStyle/>
          <a:p>
            <a:r>
              <a:rPr lang="en-US" sz="1600" b="1" dirty="0">
                <a:solidFill>
                  <a:schemeClr val="accent1"/>
                </a:solidFill>
              </a:rPr>
              <a:t>Customer Satisfaction:</a:t>
            </a:r>
          </a:p>
        </p:txBody>
      </p:sp>
      <p:sp>
        <p:nvSpPr>
          <p:cNvPr id="36" name="TextBox 35">
            <a:extLst>
              <a:ext uri="{FF2B5EF4-FFF2-40B4-BE49-F238E27FC236}">
                <a16:creationId xmlns:a16="http://schemas.microsoft.com/office/drawing/2014/main" id="{A3127F23-5325-ED13-318A-D509E0A524D0}"/>
              </a:ext>
            </a:extLst>
          </p:cNvPr>
          <p:cNvSpPr txBox="1"/>
          <p:nvPr/>
        </p:nvSpPr>
        <p:spPr>
          <a:xfrm>
            <a:off x="7061199" y="5502494"/>
            <a:ext cx="3862344" cy="461665"/>
          </a:xfrm>
          <a:prstGeom prst="rect">
            <a:avLst/>
          </a:prstGeom>
          <a:noFill/>
        </p:spPr>
        <p:txBody>
          <a:bodyPr wrap="square">
            <a:spAutoFit/>
          </a:bodyPr>
          <a:lstStyle/>
          <a:p>
            <a:r>
              <a:rPr lang="en-US" sz="1200" dirty="0"/>
              <a:t>Transparent communication, after-sales support, and ensuring your project goals are met.</a:t>
            </a:r>
          </a:p>
        </p:txBody>
      </p:sp>
      <p:sp>
        <p:nvSpPr>
          <p:cNvPr id="37" name="Oval 36">
            <a:extLst>
              <a:ext uri="{FF2B5EF4-FFF2-40B4-BE49-F238E27FC236}">
                <a16:creationId xmlns:a16="http://schemas.microsoft.com/office/drawing/2014/main" id="{76D6360D-5E3E-FFA7-4DFE-84ED97F12DC0}"/>
              </a:ext>
            </a:extLst>
          </p:cNvPr>
          <p:cNvSpPr/>
          <p:nvPr/>
        </p:nvSpPr>
        <p:spPr>
          <a:xfrm>
            <a:off x="6223108" y="5196034"/>
            <a:ext cx="793641" cy="79363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8586ABFA-FACB-BE63-0C3A-716F8C7B19A2}"/>
              </a:ext>
            </a:extLst>
          </p:cNvPr>
          <p:cNvCxnSpPr>
            <a:cxnSpLocks/>
          </p:cNvCxnSpPr>
          <p:nvPr/>
        </p:nvCxnSpPr>
        <p:spPr>
          <a:xfrm>
            <a:off x="3898900" y="3302000"/>
            <a:ext cx="270675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6" name="Picture Placeholder 45">
            <a:extLst>
              <a:ext uri="{FF2B5EF4-FFF2-40B4-BE49-F238E27FC236}">
                <a16:creationId xmlns:a16="http://schemas.microsoft.com/office/drawing/2014/main" id="{527C0A0D-541A-4D6D-3695-35E7ADD5293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6028" r="6028"/>
          <a:stretch/>
        </p:blipFill>
        <p:spPr>
          <a:xfrm>
            <a:off x="-14139" y="1688736"/>
            <a:ext cx="5767238" cy="4371958"/>
          </a:xfrm>
          <a:effectLst>
            <a:outerShdw blurRad="63500" sx="101000" sy="101000" algn="ctr" rotWithShape="0">
              <a:prstClr val="black">
                <a:alpha val="20000"/>
              </a:prstClr>
            </a:outerShdw>
          </a:effectLst>
        </p:spPr>
      </p:pic>
      <p:sp>
        <p:nvSpPr>
          <p:cNvPr id="47" name="Oval 46">
            <a:extLst>
              <a:ext uri="{FF2B5EF4-FFF2-40B4-BE49-F238E27FC236}">
                <a16:creationId xmlns:a16="http://schemas.microsoft.com/office/drawing/2014/main" id="{8123700A-18C0-120C-9992-EB53692ED98F}"/>
              </a:ext>
            </a:extLst>
          </p:cNvPr>
          <p:cNvSpPr/>
          <p:nvPr/>
        </p:nvSpPr>
        <p:spPr>
          <a:xfrm>
            <a:off x="4790167" y="2010707"/>
            <a:ext cx="291738" cy="291736"/>
          </a:xfrm>
          <a:prstGeom prst="ellipse">
            <a:avLst/>
          </a:prstGeom>
          <a:solidFill>
            <a:schemeClr val="accent2"/>
          </a:solidFill>
          <a:ln w="19050" cap="flat">
            <a:solidFill>
              <a:schemeClr val="bg1"/>
            </a:solidFill>
            <a:prstDash val="solid"/>
            <a:miter/>
          </a:ln>
          <a:effectLst>
            <a:outerShdw blurRad="63500" sx="102000" sy="102000" algn="ctr" rotWithShape="0">
              <a:prstClr val="black">
                <a:alpha val="20000"/>
              </a:prstClr>
            </a:outerShdw>
          </a:effectLst>
        </p:spPr>
        <p:txBody>
          <a:bodyPr rtlCol="0" anchor="ctr"/>
          <a:lstStyle/>
          <a:p>
            <a:endParaRPr lang="en-US">
              <a:solidFill>
                <a:schemeClr val="tx1"/>
              </a:solidFill>
            </a:endParaRPr>
          </a:p>
        </p:txBody>
      </p:sp>
      <p:sp>
        <p:nvSpPr>
          <p:cNvPr id="48" name="Oval 47">
            <a:extLst>
              <a:ext uri="{FF2B5EF4-FFF2-40B4-BE49-F238E27FC236}">
                <a16:creationId xmlns:a16="http://schemas.microsoft.com/office/drawing/2014/main" id="{95EE6252-89C1-9CFE-F0F3-8F531884A21B}"/>
              </a:ext>
            </a:extLst>
          </p:cNvPr>
          <p:cNvSpPr/>
          <p:nvPr/>
        </p:nvSpPr>
        <p:spPr>
          <a:xfrm>
            <a:off x="5531318" y="3156133"/>
            <a:ext cx="291738" cy="291736"/>
          </a:xfrm>
          <a:prstGeom prst="ellipse">
            <a:avLst/>
          </a:prstGeom>
          <a:solidFill>
            <a:schemeClr val="accent1"/>
          </a:solidFill>
          <a:ln w="19050" cap="flat">
            <a:solidFill>
              <a:schemeClr val="bg1"/>
            </a:solidFill>
            <a:prstDash val="solid"/>
            <a:miter/>
          </a:ln>
          <a:effectLst>
            <a:outerShdw blurRad="63500" sx="102000" sy="102000" algn="ctr" rotWithShape="0">
              <a:prstClr val="black">
                <a:alpha val="20000"/>
              </a:prstClr>
            </a:outerShdw>
          </a:effectLst>
        </p:spPr>
        <p:txBody>
          <a:bodyPr rtlCol="0" anchor="ctr"/>
          <a:lstStyle/>
          <a:p>
            <a:endParaRPr lang="en-US">
              <a:solidFill>
                <a:schemeClr val="tx1"/>
              </a:solidFill>
            </a:endParaRPr>
          </a:p>
        </p:txBody>
      </p:sp>
      <p:sp>
        <p:nvSpPr>
          <p:cNvPr id="49" name="Oval 48">
            <a:extLst>
              <a:ext uri="{FF2B5EF4-FFF2-40B4-BE49-F238E27FC236}">
                <a16:creationId xmlns:a16="http://schemas.microsoft.com/office/drawing/2014/main" id="{E6010636-7949-7EB9-0485-ADB03C483354}"/>
              </a:ext>
            </a:extLst>
          </p:cNvPr>
          <p:cNvSpPr/>
          <p:nvPr/>
        </p:nvSpPr>
        <p:spPr>
          <a:xfrm>
            <a:off x="5531318" y="4301559"/>
            <a:ext cx="291738" cy="291736"/>
          </a:xfrm>
          <a:prstGeom prst="ellipse">
            <a:avLst/>
          </a:prstGeom>
          <a:solidFill>
            <a:schemeClr val="accent2"/>
          </a:solidFill>
          <a:ln w="19050" cap="flat">
            <a:solidFill>
              <a:schemeClr val="bg1"/>
            </a:solidFill>
            <a:prstDash val="solid"/>
            <a:miter/>
          </a:ln>
          <a:effectLst>
            <a:outerShdw blurRad="63500" sx="102000" sy="102000" algn="ctr" rotWithShape="0">
              <a:prstClr val="black">
                <a:alpha val="20000"/>
              </a:prstClr>
            </a:outerShdw>
          </a:effectLst>
        </p:spPr>
        <p:txBody>
          <a:bodyPr rtlCol="0" anchor="ctr"/>
          <a:lstStyle/>
          <a:p>
            <a:endParaRPr lang="en-US">
              <a:solidFill>
                <a:schemeClr val="tx1"/>
              </a:solidFill>
            </a:endParaRPr>
          </a:p>
        </p:txBody>
      </p:sp>
      <p:sp>
        <p:nvSpPr>
          <p:cNvPr id="50" name="Oval 49">
            <a:extLst>
              <a:ext uri="{FF2B5EF4-FFF2-40B4-BE49-F238E27FC236}">
                <a16:creationId xmlns:a16="http://schemas.microsoft.com/office/drawing/2014/main" id="{6BF44479-5030-E868-5393-77FD986ADC6F}"/>
              </a:ext>
            </a:extLst>
          </p:cNvPr>
          <p:cNvSpPr/>
          <p:nvPr/>
        </p:nvSpPr>
        <p:spPr>
          <a:xfrm>
            <a:off x="4790167" y="5446986"/>
            <a:ext cx="291738" cy="291736"/>
          </a:xfrm>
          <a:prstGeom prst="ellipse">
            <a:avLst/>
          </a:prstGeom>
          <a:solidFill>
            <a:schemeClr val="accent1"/>
          </a:solidFill>
          <a:ln w="19050" cap="flat">
            <a:solidFill>
              <a:schemeClr val="bg1"/>
            </a:solidFill>
            <a:prstDash val="solid"/>
            <a:miter/>
          </a:ln>
          <a:effectLst>
            <a:outerShdw blurRad="63500" sx="102000" sy="102000" algn="ctr" rotWithShape="0">
              <a:prstClr val="black">
                <a:alpha val="20000"/>
              </a:prstClr>
            </a:outerShdw>
          </a:effectLst>
        </p:spPr>
        <p:txBody>
          <a:bodyPr rtlCol="0" anchor="ctr"/>
          <a:lstStyle/>
          <a:p>
            <a:endParaRPr lang="en-US">
              <a:solidFill>
                <a:schemeClr val="tx1"/>
              </a:solidFill>
            </a:endParaRPr>
          </a:p>
        </p:txBody>
      </p:sp>
      <p:pic>
        <p:nvPicPr>
          <p:cNvPr id="52" name="Graphic 51">
            <a:extLst>
              <a:ext uri="{FF2B5EF4-FFF2-40B4-BE49-F238E27FC236}">
                <a16:creationId xmlns:a16="http://schemas.microsoft.com/office/drawing/2014/main" id="{12AA6DA9-40B6-E234-D82D-859798CDA76F}"/>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t="-311" b="-311"/>
          <a:stretch>
            <a:fillRect/>
          </a:stretch>
        </p:blipFill>
        <p:spPr>
          <a:xfrm>
            <a:off x="6391328" y="1927974"/>
            <a:ext cx="457200" cy="457200"/>
          </a:xfrm>
          <a:prstGeom prst="rect">
            <a:avLst/>
          </a:prstGeom>
        </p:spPr>
      </p:pic>
      <p:pic>
        <p:nvPicPr>
          <p:cNvPr id="54" name="Graphic 53">
            <a:extLst>
              <a:ext uri="{FF2B5EF4-FFF2-40B4-BE49-F238E27FC236}">
                <a16:creationId xmlns:a16="http://schemas.microsoft.com/office/drawing/2014/main" id="{68DCBE59-485B-7A9F-9C9B-77604017751F}"/>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t="-147" b="-147"/>
          <a:stretch>
            <a:fillRect/>
          </a:stretch>
        </p:blipFill>
        <p:spPr>
          <a:xfrm>
            <a:off x="6773870" y="3073400"/>
            <a:ext cx="457200" cy="457200"/>
          </a:xfrm>
          <a:prstGeom prst="rect">
            <a:avLst/>
          </a:prstGeom>
        </p:spPr>
      </p:pic>
      <p:pic>
        <p:nvPicPr>
          <p:cNvPr id="56" name="Graphic 55">
            <a:extLst>
              <a:ext uri="{FF2B5EF4-FFF2-40B4-BE49-F238E27FC236}">
                <a16:creationId xmlns:a16="http://schemas.microsoft.com/office/drawing/2014/main" id="{65139AEA-CEA0-45E8-BE27-824A50FCFCBF}"/>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t="-292" b="-292"/>
          <a:stretch>
            <a:fillRect/>
          </a:stretch>
        </p:blipFill>
        <p:spPr>
          <a:xfrm>
            <a:off x="6773870" y="4218826"/>
            <a:ext cx="457200" cy="457200"/>
          </a:xfrm>
          <a:prstGeom prst="rect">
            <a:avLst/>
          </a:prstGeom>
        </p:spPr>
      </p:pic>
      <p:pic>
        <p:nvPicPr>
          <p:cNvPr id="58" name="Graphic 57">
            <a:extLst>
              <a:ext uri="{FF2B5EF4-FFF2-40B4-BE49-F238E27FC236}">
                <a16:creationId xmlns:a16="http://schemas.microsoft.com/office/drawing/2014/main" id="{F01421B7-5385-7EAD-81E8-6F758F020406}"/>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t="-1187" b="-1187"/>
          <a:stretch>
            <a:fillRect/>
          </a:stretch>
        </p:blipFill>
        <p:spPr>
          <a:xfrm>
            <a:off x="6422739" y="5395664"/>
            <a:ext cx="394379" cy="394379"/>
          </a:xfrm>
          <a:prstGeom prst="rect">
            <a:avLst/>
          </a:prstGeom>
        </p:spPr>
      </p:pic>
    </p:spTree>
    <p:extLst>
      <p:ext uri="{BB962C8B-B14F-4D97-AF65-F5344CB8AC3E}">
        <p14:creationId xmlns:p14="http://schemas.microsoft.com/office/powerpoint/2010/main" val="986168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E35329C-3363-B6BE-A57A-CBAD23545DF3}"/>
              </a:ext>
            </a:extLst>
          </p:cNvPr>
          <p:cNvGrpSpPr/>
          <p:nvPr/>
        </p:nvGrpSpPr>
        <p:grpSpPr>
          <a:xfrm>
            <a:off x="11236505" y="0"/>
            <a:ext cx="726893" cy="797560"/>
            <a:chOff x="10862731" y="0"/>
            <a:chExt cx="1100667" cy="1207670"/>
          </a:xfrm>
        </p:grpSpPr>
        <p:sp>
          <p:nvSpPr>
            <p:cNvPr id="3" name="Rectangle: Top Corners Rounded 2">
              <a:extLst>
                <a:ext uri="{FF2B5EF4-FFF2-40B4-BE49-F238E27FC236}">
                  <a16:creationId xmlns:a16="http://schemas.microsoft.com/office/drawing/2014/main" id="{94EC6EAC-C138-D7DF-CDFD-A88B89EB4C8E}"/>
                </a:ext>
              </a:extLst>
            </p:cNvPr>
            <p:cNvSpPr/>
            <p:nvPr/>
          </p:nvSpPr>
          <p:spPr>
            <a:xfrm rot="10800000">
              <a:off x="10862731" y="0"/>
              <a:ext cx="1100667" cy="1207670"/>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3DEB2197-EC09-BBAF-A28F-76EF751D1539}"/>
                </a:ext>
              </a:extLst>
            </p:cNvPr>
            <p:cNvSpPr/>
            <p:nvPr/>
          </p:nvSpPr>
          <p:spPr>
            <a:xfrm>
              <a:off x="10984969" y="208493"/>
              <a:ext cx="856192" cy="85619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2AFD372-9678-A682-765B-20EBDF91498B}"/>
                </a:ext>
              </a:extLst>
            </p:cNvPr>
            <p:cNvPicPr>
              <a:picLocks noChangeAspect="1"/>
            </p:cNvPicPr>
            <p:nvPr/>
          </p:nvPicPr>
          <p:blipFill>
            <a:blip r:embed="rId2">
              <a:extLst>
                <a:ext uri="{28A0092B-C50C-407E-A947-70E740481C1C}">
                  <a14:useLocalDpi xmlns:a14="http://schemas.microsoft.com/office/drawing/2010/main" val="0"/>
                </a:ext>
              </a:extLst>
            </a:blip>
            <a:srcRect l="9906" t="10905" r="9810" b="10905"/>
            <a:stretch>
              <a:fillRect/>
            </a:stretch>
          </p:blipFill>
          <p:spPr>
            <a:xfrm>
              <a:off x="11059581" y="292322"/>
              <a:ext cx="706970" cy="688532"/>
            </a:xfrm>
            <a:prstGeom prst="roundRect">
              <a:avLst>
                <a:gd name="adj" fmla="val 50000"/>
              </a:avLst>
            </a:prstGeom>
            <a:ln>
              <a:noFill/>
            </a:ln>
          </p:spPr>
        </p:pic>
      </p:grpSp>
      <p:sp>
        <p:nvSpPr>
          <p:cNvPr id="6" name="Rectangle 5">
            <a:extLst>
              <a:ext uri="{FF2B5EF4-FFF2-40B4-BE49-F238E27FC236}">
                <a16:creationId xmlns:a16="http://schemas.microsoft.com/office/drawing/2014/main" id="{F324843B-8D34-C839-6BA5-094AB05EB505}"/>
              </a:ext>
            </a:extLst>
          </p:cNvPr>
          <p:cNvSpPr/>
          <p:nvPr/>
        </p:nvSpPr>
        <p:spPr>
          <a:xfrm flipV="1">
            <a:off x="-14136" y="6766560"/>
            <a:ext cx="12206136" cy="914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A6064746-90D6-E556-1858-172610514D09}"/>
              </a:ext>
            </a:extLst>
          </p:cNvPr>
          <p:cNvSpPr/>
          <p:nvPr/>
        </p:nvSpPr>
        <p:spPr>
          <a:xfrm>
            <a:off x="11500565" y="742611"/>
            <a:ext cx="198772" cy="198772"/>
          </a:xfrm>
          <a:prstGeom prst="ellipse">
            <a:avLst/>
          </a:prstGeom>
          <a:solidFill>
            <a:schemeClr val="accent1"/>
          </a:solidFill>
          <a:ln w="9525">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065E9A1-6A82-8BBF-84F2-67D794C84A75}"/>
              </a:ext>
            </a:extLst>
          </p:cNvPr>
          <p:cNvSpPr txBox="1"/>
          <p:nvPr/>
        </p:nvSpPr>
        <p:spPr>
          <a:xfrm>
            <a:off x="11363414" y="729321"/>
            <a:ext cx="473075" cy="215444"/>
          </a:xfrm>
          <a:prstGeom prst="rect">
            <a:avLst/>
          </a:prstGeom>
          <a:noFill/>
        </p:spPr>
        <p:txBody>
          <a:bodyPr wrap="square" rtlCol="0">
            <a:spAutoFit/>
          </a:bodyPr>
          <a:lstStyle/>
          <a:p>
            <a:pPr algn="ctr"/>
            <a:fld id="{C6F4FA47-5AAE-446B-9051-7093C8805B75}" type="slidenum">
              <a:rPr lang="en-US" sz="800" smtClean="0">
                <a:solidFill>
                  <a:schemeClr val="bg1"/>
                </a:solidFill>
              </a:rPr>
              <a:pPr algn="ctr"/>
              <a:t>9</a:t>
            </a:fld>
            <a:endParaRPr lang="en-US" sz="800" dirty="0">
              <a:solidFill>
                <a:schemeClr val="bg1"/>
              </a:solidFill>
            </a:endParaRPr>
          </a:p>
        </p:txBody>
      </p:sp>
      <p:sp>
        <p:nvSpPr>
          <p:cNvPr id="9" name="TextBox 8">
            <a:extLst>
              <a:ext uri="{FF2B5EF4-FFF2-40B4-BE49-F238E27FC236}">
                <a16:creationId xmlns:a16="http://schemas.microsoft.com/office/drawing/2014/main" id="{AD998BC8-3A5D-7761-A09D-EB90482B86E0}"/>
              </a:ext>
            </a:extLst>
          </p:cNvPr>
          <p:cNvSpPr txBox="1"/>
          <p:nvPr/>
        </p:nvSpPr>
        <p:spPr>
          <a:xfrm>
            <a:off x="3038475" y="534132"/>
            <a:ext cx="6102350" cy="523220"/>
          </a:xfrm>
          <a:prstGeom prst="rect">
            <a:avLst/>
          </a:prstGeom>
          <a:noFill/>
        </p:spPr>
        <p:txBody>
          <a:bodyPr wrap="square">
            <a:spAutoFit/>
          </a:bodyPr>
          <a:lstStyle/>
          <a:p>
            <a:pPr algn="ctr"/>
            <a:r>
              <a:rPr lang="en-US" sz="2800" b="1" dirty="0">
                <a:solidFill>
                  <a:schemeClr val="accent3"/>
                </a:solidFill>
              </a:rPr>
              <a:t>Our Recent Projects</a:t>
            </a:r>
          </a:p>
        </p:txBody>
      </p:sp>
      <p:sp>
        <p:nvSpPr>
          <p:cNvPr id="14" name="Rectangle: Rounded Corners 13">
            <a:extLst>
              <a:ext uri="{FF2B5EF4-FFF2-40B4-BE49-F238E27FC236}">
                <a16:creationId xmlns:a16="http://schemas.microsoft.com/office/drawing/2014/main" id="{BBCFF9D5-C082-3521-A683-F75C18D42DB0}"/>
              </a:ext>
            </a:extLst>
          </p:cNvPr>
          <p:cNvSpPr/>
          <p:nvPr/>
        </p:nvSpPr>
        <p:spPr>
          <a:xfrm>
            <a:off x="228600" y="5129400"/>
            <a:ext cx="2715862" cy="862059"/>
          </a:xfrm>
          <a:prstGeom prst="roundRect">
            <a:avLst>
              <a:gd name="adj" fmla="val 50000"/>
            </a:avLst>
          </a:prstGeom>
          <a:solidFill>
            <a:schemeClr val="accent1"/>
          </a:solidFill>
          <a:ln w="34925">
            <a:solidFill>
              <a:schemeClr val="bg1"/>
            </a:solid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B616C01D-A3DC-5235-BB2E-00B5E4C0383F}"/>
              </a:ext>
            </a:extLst>
          </p:cNvPr>
          <p:cNvSpPr/>
          <p:nvPr/>
        </p:nvSpPr>
        <p:spPr>
          <a:xfrm>
            <a:off x="3234912" y="5129400"/>
            <a:ext cx="2715862" cy="862059"/>
          </a:xfrm>
          <a:prstGeom prst="roundRect">
            <a:avLst>
              <a:gd name="adj" fmla="val 50000"/>
            </a:avLst>
          </a:prstGeom>
          <a:solidFill>
            <a:schemeClr val="accent2"/>
          </a:solidFill>
          <a:ln w="34925">
            <a:solidFill>
              <a:schemeClr val="bg1"/>
            </a:solid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10D1DA58-D78B-D037-9D74-30E5C04E4FC9}"/>
              </a:ext>
            </a:extLst>
          </p:cNvPr>
          <p:cNvSpPr/>
          <p:nvPr/>
        </p:nvSpPr>
        <p:spPr>
          <a:xfrm>
            <a:off x="6241223" y="5129400"/>
            <a:ext cx="2715862" cy="862059"/>
          </a:xfrm>
          <a:prstGeom prst="roundRect">
            <a:avLst>
              <a:gd name="adj" fmla="val 50000"/>
            </a:avLst>
          </a:prstGeom>
          <a:solidFill>
            <a:schemeClr val="accent1"/>
          </a:solidFill>
          <a:ln w="34925">
            <a:solidFill>
              <a:schemeClr val="bg1"/>
            </a:solid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8B81CDC9-DD61-A55B-BBF3-69717CECEC22}"/>
              </a:ext>
            </a:extLst>
          </p:cNvPr>
          <p:cNvSpPr/>
          <p:nvPr/>
        </p:nvSpPr>
        <p:spPr>
          <a:xfrm>
            <a:off x="9247536" y="5129400"/>
            <a:ext cx="2715862" cy="862059"/>
          </a:xfrm>
          <a:prstGeom prst="roundRect">
            <a:avLst>
              <a:gd name="adj" fmla="val 50000"/>
            </a:avLst>
          </a:prstGeom>
          <a:solidFill>
            <a:schemeClr val="accent2"/>
          </a:solidFill>
          <a:ln w="34925">
            <a:solidFill>
              <a:schemeClr val="bg1"/>
            </a:solid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07B65F6-E8B3-4CDA-36E5-685A5F431F83}"/>
              </a:ext>
            </a:extLst>
          </p:cNvPr>
          <p:cNvSpPr txBox="1"/>
          <p:nvPr/>
        </p:nvSpPr>
        <p:spPr>
          <a:xfrm>
            <a:off x="464169" y="5237264"/>
            <a:ext cx="2244725" cy="646331"/>
          </a:xfrm>
          <a:prstGeom prst="rect">
            <a:avLst/>
          </a:prstGeom>
          <a:noFill/>
        </p:spPr>
        <p:txBody>
          <a:bodyPr wrap="square" anchor="ctr">
            <a:spAutoFit/>
          </a:bodyPr>
          <a:lstStyle/>
          <a:p>
            <a:pPr algn="ctr"/>
            <a:r>
              <a:rPr lang="en-US" b="1" dirty="0">
                <a:solidFill>
                  <a:schemeClr val="bg1"/>
                </a:solidFill>
              </a:rPr>
              <a:t>KARACHI </a:t>
            </a:r>
          </a:p>
          <a:p>
            <a:pPr algn="ctr"/>
            <a:r>
              <a:rPr lang="en-US" b="1" dirty="0">
                <a:solidFill>
                  <a:schemeClr val="bg1"/>
                </a:solidFill>
              </a:rPr>
              <a:t>LAND FILL</a:t>
            </a:r>
          </a:p>
        </p:txBody>
      </p:sp>
      <p:sp>
        <p:nvSpPr>
          <p:cNvPr id="21" name="TextBox 20">
            <a:extLst>
              <a:ext uri="{FF2B5EF4-FFF2-40B4-BE49-F238E27FC236}">
                <a16:creationId xmlns:a16="http://schemas.microsoft.com/office/drawing/2014/main" id="{5C90538D-CFC2-9C5A-5F42-A88662878189}"/>
              </a:ext>
            </a:extLst>
          </p:cNvPr>
          <p:cNvSpPr txBox="1"/>
          <p:nvPr/>
        </p:nvSpPr>
        <p:spPr>
          <a:xfrm>
            <a:off x="3470480" y="5237264"/>
            <a:ext cx="2244725" cy="646331"/>
          </a:xfrm>
          <a:prstGeom prst="rect">
            <a:avLst/>
          </a:prstGeom>
          <a:noFill/>
        </p:spPr>
        <p:txBody>
          <a:bodyPr wrap="square" anchor="ctr">
            <a:spAutoFit/>
          </a:bodyPr>
          <a:lstStyle/>
          <a:p>
            <a:pPr algn="ctr"/>
            <a:r>
              <a:rPr lang="en-US" b="1" dirty="0">
                <a:solidFill>
                  <a:schemeClr val="accent1"/>
                </a:solidFill>
              </a:rPr>
              <a:t>TARBELA DAM EXTENSION 5TH</a:t>
            </a:r>
          </a:p>
        </p:txBody>
      </p:sp>
      <p:sp>
        <p:nvSpPr>
          <p:cNvPr id="22" name="TextBox 21">
            <a:extLst>
              <a:ext uri="{FF2B5EF4-FFF2-40B4-BE49-F238E27FC236}">
                <a16:creationId xmlns:a16="http://schemas.microsoft.com/office/drawing/2014/main" id="{6A05B680-5A2C-F1AD-90AB-03410B0BF82E}"/>
              </a:ext>
            </a:extLst>
          </p:cNvPr>
          <p:cNvSpPr txBox="1"/>
          <p:nvPr/>
        </p:nvSpPr>
        <p:spPr>
          <a:xfrm>
            <a:off x="6476791" y="5237264"/>
            <a:ext cx="2244725" cy="646331"/>
          </a:xfrm>
          <a:prstGeom prst="rect">
            <a:avLst/>
          </a:prstGeom>
          <a:noFill/>
        </p:spPr>
        <p:txBody>
          <a:bodyPr wrap="square" anchor="ctr">
            <a:spAutoFit/>
          </a:bodyPr>
          <a:lstStyle/>
          <a:p>
            <a:pPr algn="ctr"/>
            <a:r>
              <a:rPr lang="en-US" b="1" dirty="0">
                <a:solidFill>
                  <a:schemeClr val="bg1"/>
                </a:solidFill>
              </a:rPr>
              <a:t>DASU </a:t>
            </a:r>
          </a:p>
          <a:p>
            <a:pPr algn="ctr"/>
            <a:r>
              <a:rPr lang="en-US" b="1" dirty="0">
                <a:solidFill>
                  <a:schemeClr val="bg1"/>
                </a:solidFill>
              </a:rPr>
              <a:t>DAM</a:t>
            </a:r>
          </a:p>
        </p:txBody>
      </p:sp>
      <p:sp>
        <p:nvSpPr>
          <p:cNvPr id="23" name="TextBox 22">
            <a:extLst>
              <a:ext uri="{FF2B5EF4-FFF2-40B4-BE49-F238E27FC236}">
                <a16:creationId xmlns:a16="http://schemas.microsoft.com/office/drawing/2014/main" id="{30EDC06B-97F3-B2D6-B0CF-A88F75EA49F3}"/>
              </a:ext>
            </a:extLst>
          </p:cNvPr>
          <p:cNvSpPr txBox="1"/>
          <p:nvPr/>
        </p:nvSpPr>
        <p:spPr>
          <a:xfrm>
            <a:off x="9483105" y="5237264"/>
            <a:ext cx="2244725" cy="646331"/>
          </a:xfrm>
          <a:prstGeom prst="rect">
            <a:avLst/>
          </a:prstGeom>
          <a:noFill/>
        </p:spPr>
        <p:txBody>
          <a:bodyPr wrap="square" anchor="ctr">
            <a:spAutoFit/>
          </a:bodyPr>
          <a:lstStyle/>
          <a:p>
            <a:pPr algn="ctr"/>
            <a:r>
              <a:rPr lang="en-US" b="1" dirty="0">
                <a:solidFill>
                  <a:schemeClr val="accent1"/>
                </a:solidFill>
              </a:rPr>
              <a:t>DIAMER </a:t>
            </a:r>
          </a:p>
          <a:p>
            <a:pPr algn="ctr"/>
            <a:r>
              <a:rPr lang="en-US" b="1" dirty="0">
                <a:solidFill>
                  <a:schemeClr val="accent1"/>
                </a:solidFill>
              </a:rPr>
              <a:t>BHASHA DAM</a:t>
            </a:r>
          </a:p>
        </p:txBody>
      </p:sp>
      <p:pic>
        <p:nvPicPr>
          <p:cNvPr id="35" name="Picture Placeholder 34">
            <a:extLst>
              <a:ext uri="{FF2B5EF4-FFF2-40B4-BE49-F238E27FC236}">
                <a16:creationId xmlns:a16="http://schemas.microsoft.com/office/drawing/2014/main" id="{83B86E0D-1208-C871-48BF-775A820B8BCA}"/>
              </a:ext>
            </a:extLst>
          </p:cNvPr>
          <p:cNvPicPr>
            <a:picLocks noGrp="1" noChangeAspect="1"/>
          </p:cNvPicPr>
          <p:nvPr>
            <p:ph type="pic" sz="quarter" idx="11"/>
          </p:nvPr>
        </p:nvPicPr>
        <p:blipFill>
          <a:blip r:embed="rId3"/>
          <a:srcRect l="12260" r="12260"/>
          <a:stretch/>
        </p:blipFill>
        <p:spPr>
          <a:xfrm>
            <a:off x="3234912" y="2001411"/>
            <a:ext cx="2715862" cy="2951599"/>
          </a:xfrm>
          <a:effectLst>
            <a:outerShdw blurRad="63500" sx="101000" sy="101000" algn="ctr" rotWithShape="0">
              <a:prstClr val="black">
                <a:alpha val="20000"/>
              </a:prstClr>
            </a:outerShdw>
          </a:effectLst>
        </p:spPr>
      </p:pic>
      <p:pic>
        <p:nvPicPr>
          <p:cNvPr id="37" name="Picture Placeholder 36">
            <a:extLst>
              <a:ext uri="{FF2B5EF4-FFF2-40B4-BE49-F238E27FC236}">
                <a16:creationId xmlns:a16="http://schemas.microsoft.com/office/drawing/2014/main" id="{7100D94B-E5BE-BEA2-EBD3-5E76AC10397E}"/>
              </a:ext>
            </a:extLst>
          </p:cNvPr>
          <p:cNvPicPr>
            <a:picLocks noGrp="1" noChangeAspect="1"/>
          </p:cNvPicPr>
          <p:nvPr>
            <p:ph type="pic" sz="quarter" idx="12"/>
          </p:nvPr>
        </p:nvPicPr>
        <p:blipFill>
          <a:blip r:embed="rId4"/>
          <a:srcRect l="11842" r="11842"/>
          <a:stretch/>
        </p:blipFill>
        <p:spPr>
          <a:xfrm>
            <a:off x="6241223" y="2001411"/>
            <a:ext cx="2715862" cy="2951599"/>
          </a:xfrm>
          <a:effectLst>
            <a:outerShdw blurRad="63500" sx="101000" sy="101000" algn="ctr" rotWithShape="0">
              <a:prstClr val="black">
                <a:alpha val="20000"/>
              </a:prstClr>
            </a:outerShdw>
          </a:effectLst>
        </p:spPr>
      </p:pic>
      <p:pic>
        <p:nvPicPr>
          <p:cNvPr id="39" name="Picture Placeholder 38">
            <a:extLst>
              <a:ext uri="{FF2B5EF4-FFF2-40B4-BE49-F238E27FC236}">
                <a16:creationId xmlns:a16="http://schemas.microsoft.com/office/drawing/2014/main" id="{841B5F07-3A55-4C3C-BBE1-D1E398DB38D5}"/>
              </a:ext>
            </a:extLst>
          </p:cNvPr>
          <p:cNvPicPr>
            <a:picLocks noGrp="1" noChangeAspect="1"/>
          </p:cNvPicPr>
          <p:nvPr>
            <p:ph type="pic" sz="quarter" idx="13"/>
          </p:nvPr>
        </p:nvPicPr>
        <p:blipFill>
          <a:blip r:embed="rId5"/>
          <a:srcRect l="11957" r="11957"/>
          <a:stretch/>
        </p:blipFill>
        <p:spPr>
          <a:xfrm>
            <a:off x="9247536" y="2001411"/>
            <a:ext cx="2715862" cy="2951599"/>
          </a:xfrm>
          <a:effectLst>
            <a:outerShdw blurRad="63500" sx="101000" sy="101000" algn="ctr" rotWithShape="0">
              <a:prstClr val="black">
                <a:alpha val="20000"/>
              </a:prstClr>
            </a:outerShdw>
          </a:effectLst>
        </p:spPr>
      </p:pic>
      <p:pic>
        <p:nvPicPr>
          <p:cNvPr id="33" name="Picture Placeholder 32">
            <a:extLst>
              <a:ext uri="{FF2B5EF4-FFF2-40B4-BE49-F238E27FC236}">
                <a16:creationId xmlns:a16="http://schemas.microsoft.com/office/drawing/2014/main" id="{5C70BD3F-2EE6-D29E-2BBC-E196A374735E}"/>
              </a:ext>
            </a:extLst>
          </p:cNvPr>
          <p:cNvPicPr>
            <a:picLocks noGrp="1" noChangeAspect="1"/>
          </p:cNvPicPr>
          <p:nvPr>
            <p:ph type="pic" sz="quarter" idx="10"/>
          </p:nvPr>
        </p:nvPicPr>
        <p:blipFill>
          <a:blip r:embed="rId6"/>
          <a:srcRect l="12504" t="1149" r="12504" b="1149"/>
          <a:stretch>
            <a:fillRect/>
          </a:stretch>
        </p:blipFill>
        <p:spPr>
          <a:xfrm>
            <a:off x="228600" y="2001838"/>
            <a:ext cx="2716213" cy="2951162"/>
          </a:xfrm>
          <a:effectLst>
            <a:outerShdw blurRad="63500" sx="101000" sy="101000" algn="ctr" rotWithShape="0">
              <a:prstClr val="black">
                <a:alpha val="20000"/>
              </a:prstClr>
            </a:outerShdw>
          </a:effectLst>
        </p:spPr>
      </p:pic>
      <p:sp>
        <p:nvSpPr>
          <p:cNvPr id="40" name="Rectangle: Rounded Corners 39">
            <a:extLst>
              <a:ext uri="{FF2B5EF4-FFF2-40B4-BE49-F238E27FC236}">
                <a16:creationId xmlns:a16="http://schemas.microsoft.com/office/drawing/2014/main" id="{0A9EEE3C-20FD-90EA-8582-6F72D33A83C5}"/>
              </a:ext>
            </a:extLst>
          </p:cNvPr>
          <p:cNvSpPr/>
          <p:nvPr/>
        </p:nvSpPr>
        <p:spPr>
          <a:xfrm>
            <a:off x="809391" y="1719866"/>
            <a:ext cx="1554280" cy="142241"/>
          </a:xfrm>
          <a:prstGeom prst="roundRect">
            <a:avLst>
              <a:gd name="adj" fmla="val 50000"/>
            </a:avLst>
          </a:prstGeom>
          <a:solidFill>
            <a:schemeClr val="accent1"/>
          </a:solidFill>
          <a:ln w="34925">
            <a:no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Rounded Corners 40">
            <a:extLst>
              <a:ext uri="{FF2B5EF4-FFF2-40B4-BE49-F238E27FC236}">
                <a16:creationId xmlns:a16="http://schemas.microsoft.com/office/drawing/2014/main" id="{3E5A5A86-F031-132F-DF8C-8BD14E00A862}"/>
              </a:ext>
            </a:extLst>
          </p:cNvPr>
          <p:cNvSpPr/>
          <p:nvPr/>
        </p:nvSpPr>
        <p:spPr>
          <a:xfrm>
            <a:off x="3815703" y="1719866"/>
            <a:ext cx="1554280" cy="142241"/>
          </a:xfrm>
          <a:prstGeom prst="roundRect">
            <a:avLst>
              <a:gd name="adj" fmla="val 50000"/>
            </a:avLst>
          </a:prstGeom>
          <a:solidFill>
            <a:schemeClr val="accent2"/>
          </a:solidFill>
          <a:ln w="34925">
            <a:no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Rounded Corners 41">
            <a:extLst>
              <a:ext uri="{FF2B5EF4-FFF2-40B4-BE49-F238E27FC236}">
                <a16:creationId xmlns:a16="http://schemas.microsoft.com/office/drawing/2014/main" id="{BE7E882A-4706-7FA0-A424-2D9FDE5B600A}"/>
              </a:ext>
            </a:extLst>
          </p:cNvPr>
          <p:cNvSpPr/>
          <p:nvPr/>
        </p:nvSpPr>
        <p:spPr>
          <a:xfrm>
            <a:off x="6822014" y="1719866"/>
            <a:ext cx="1554280" cy="142241"/>
          </a:xfrm>
          <a:prstGeom prst="roundRect">
            <a:avLst>
              <a:gd name="adj" fmla="val 50000"/>
            </a:avLst>
          </a:prstGeom>
          <a:solidFill>
            <a:schemeClr val="accent1"/>
          </a:solidFill>
          <a:ln w="34925">
            <a:no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Rounded Corners 42">
            <a:extLst>
              <a:ext uri="{FF2B5EF4-FFF2-40B4-BE49-F238E27FC236}">
                <a16:creationId xmlns:a16="http://schemas.microsoft.com/office/drawing/2014/main" id="{D1BE8102-AA24-E8D4-5488-E5D073DB3F0C}"/>
              </a:ext>
            </a:extLst>
          </p:cNvPr>
          <p:cNvSpPr/>
          <p:nvPr/>
        </p:nvSpPr>
        <p:spPr>
          <a:xfrm>
            <a:off x="9828327" y="1719866"/>
            <a:ext cx="1554280" cy="142241"/>
          </a:xfrm>
          <a:prstGeom prst="roundRect">
            <a:avLst>
              <a:gd name="adj" fmla="val 50000"/>
            </a:avLst>
          </a:prstGeom>
          <a:solidFill>
            <a:schemeClr val="accent2"/>
          </a:solidFill>
          <a:ln w="34925">
            <a:noFill/>
          </a:ln>
          <a:effectLst>
            <a:outerShdw blurRad="190500" dist="190500" dir="3600000" sx="102000" sy="102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3914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5" name="Picture Placeholder 1034">
            <a:extLst>
              <a:ext uri="{FF2B5EF4-FFF2-40B4-BE49-F238E27FC236}">
                <a16:creationId xmlns:a16="http://schemas.microsoft.com/office/drawing/2014/main" id="{08070ACB-66C0-7F6F-3495-D3A6B2F40436}"/>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0529" b="10529"/>
          <a:stretch>
            <a:fillRect/>
          </a:stretch>
        </p:blipFill>
        <p:spPr/>
      </p:pic>
      <p:pic>
        <p:nvPicPr>
          <p:cNvPr id="1039" name="Picture Placeholder 1038">
            <a:extLst>
              <a:ext uri="{FF2B5EF4-FFF2-40B4-BE49-F238E27FC236}">
                <a16:creationId xmlns:a16="http://schemas.microsoft.com/office/drawing/2014/main" id="{551E730F-2F65-3138-A778-A0F8E3D49C4D}"/>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28608" r="28608"/>
          <a:stretch>
            <a:fillRect/>
          </a:stretch>
        </p:blipFill>
        <p:spPr/>
      </p:pic>
      <p:pic>
        <p:nvPicPr>
          <p:cNvPr id="1037" name="Picture Placeholder 1036">
            <a:extLst>
              <a:ext uri="{FF2B5EF4-FFF2-40B4-BE49-F238E27FC236}">
                <a16:creationId xmlns:a16="http://schemas.microsoft.com/office/drawing/2014/main" id="{77A9359D-5768-216E-A942-6F90E7F2FD82}"/>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12161" r="12161"/>
          <a:stretch>
            <a:fillRect/>
          </a:stretch>
        </p:blipFill>
        <p:spPr/>
      </p:pic>
      <p:sp>
        <p:nvSpPr>
          <p:cNvPr id="16" name="Freeform: Shape 15">
            <a:extLst>
              <a:ext uri="{FF2B5EF4-FFF2-40B4-BE49-F238E27FC236}">
                <a16:creationId xmlns:a16="http://schemas.microsoft.com/office/drawing/2014/main" id="{678A8804-FED0-83E2-0D35-5CA690D50FF2}"/>
              </a:ext>
            </a:extLst>
          </p:cNvPr>
          <p:cNvSpPr/>
          <p:nvPr/>
        </p:nvSpPr>
        <p:spPr>
          <a:xfrm>
            <a:off x="8397326" y="1"/>
            <a:ext cx="3808811" cy="5007569"/>
          </a:xfrm>
          <a:custGeom>
            <a:avLst/>
            <a:gdLst>
              <a:gd name="connsiteX0" fmla="*/ 1308633 w 3307187"/>
              <a:gd name="connsiteY0" fmla="*/ 0 h 4348068"/>
              <a:gd name="connsiteX1" fmla="*/ 3307187 w 3307187"/>
              <a:gd name="connsiteY1" fmla="*/ 0 h 4348068"/>
              <a:gd name="connsiteX2" fmla="*/ 1176082 w 3307187"/>
              <a:gd name="connsiteY2" fmla="*/ 4251425 h 4348068"/>
              <a:gd name="connsiteX3" fmla="*/ 1040179 w 3307187"/>
              <a:gd name="connsiteY3" fmla="*/ 4348068 h 4348068"/>
              <a:gd name="connsiteX4" fmla="*/ 0 w 3307187"/>
              <a:gd name="connsiteY4" fmla="*/ 2630439 h 4348068"/>
              <a:gd name="connsiteX5" fmla="*/ 105239 w 3307187"/>
              <a:gd name="connsiteY5" fmla="*/ 2551742 h 4348068"/>
              <a:gd name="connsiteX6" fmla="*/ 1308633 w 3307187"/>
              <a:gd name="connsiteY6" fmla="*/ 0 h 434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07187" h="4348068">
                <a:moveTo>
                  <a:pt x="1308633" y="0"/>
                </a:moveTo>
                <a:lnTo>
                  <a:pt x="3307187" y="0"/>
                </a:lnTo>
                <a:cubicBezTo>
                  <a:pt x="3307187" y="1739750"/>
                  <a:pt x="2469794" y="3283916"/>
                  <a:pt x="1176082" y="4251425"/>
                </a:cubicBezTo>
                <a:lnTo>
                  <a:pt x="1040179" y="4348068"/>
                </a:lnTo>
                <a:lnTo>
                  <a:pt x="0" y="2630439"/>
                </a:lnTo>
                <a:lnTo>
                  <a:pt x="105239" y="2551742"/>
                </a:lnTo>
                <a:cubicBezTo>
                  <a:pt x="840182" y="1945213"/>
                  <a:pt x="1308633" y="1027313"/>
                  <a:pt x="1308633" y="0"/>
                </a:cubicBezTo>
                <a:close/>
              </a:path>
            </a:pathLst>
          </a:cu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5" name="Freeform: Shape 14">
            <a:extLst>
              <a:ext uri="{FF2B5EF4-FFF2-40B4-BE49-F238E27FC236}">
                <a16:creationId xmlns:a16="http://schemas.microsoft.com/office/drawing/2014/main" id="{F38AA0BF-5E02-6E8F-7C3B-9FAD29176207}"/>
              </a:ext>
            </a:extLst>
          </p:cNvPr>
          <p:cNvSpPr/>
          <p:nvPr/>
        </p:nvSpPr>
        <p:spPr>
          <a:xfrm>
            <a:off x="-14135" y="1"/>
            <a:ext cx="3808812" cy="5007569"/>
          </a:xfrm>
          <a:custGeom>
            <a:avLst/>
            <a:gdLst>
              <a:gd name="connsiteX0" fmla="*/ 0 w 3307188"/>
              <a:gd name="connsiteY0" fmla="*/ 0 h 4348068"/>
              <a:gd name="connsiteX1" fmla="*/ 1998554 w 3307188"/>
              <a:gd name="connsiteY1" fmla="*/ 0 h 4348068"/>
              <a:gd name="connsiteX2" fmla="*/ 3201948 w 3307188"/>
              <a:gd name="connsiteY2" fmla="*/ 2551742 h 4348068"/>
              <a:gd name="connsiteX3" fmla="*/ 3307188 w 3307188"/>
              <a:gd name="connsiteY3" fmla="*/ 2630439 h 4348068"/>
              <a:gd name="connsiteX4" fmla="*/ 2267008 w 3307188"/>
              <a:gd name="connsiteY4" fmla="*/ 4348068 h 4348068"/>
              <a:gd name="connsiteX5" fmla="*/ 2131105 w 3307188"/>
              <a:gd name="connsiteY5" fmla="*/ 4251425 h 4348068"/>
              <a:gd name="connsiteX6" fmla="*/ 0 w 3307188"/>
              <a:gd name="connsiteY6" fmla="*/ 0 h 434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07188" h="4348068">
                <a:moveTo>
                  <a:pt x="0" y="0"/>
                </a:moveTo>
                <a:lnTo>
                  <a:pt x="1998554" y="0"/>
                </a:lnTo>
                <a:cubicBezTo>
                  <a:pt x="1998554" y="1027313"/>
                  <a:pt x="2467005" y="1945213"/>
                  <a:pt x="3201948" y="2551742"/>
                </a:cubicBezTo>
                <a:lnTo>
                  <a:pt x="3307188" y="2630439"/>
                </a:lnTo>
                <a:lnTo>
                  <a:pt x="2267008" y="4348068"/>
                </a:lnTo>
                <a:lnTo>
                  <a:pt x="2131105" y="4251425"/>
                </a:lnTo>
                <a:cubicBezTo>
                  <a:pt x="837393" y="3283916"/>
                  <a:pt x="0" y="1739750"/>
                  <a:pt x="0" y="0"/>
                </a:cubicBezTo>
                <a:close/>
              </a:path>
            </a:pathLst>
          </a:cu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9" name="Freeform: Shape 18">
            <a:extLst>
              <a:ext uri="{FF2B5EF4-FFF2-40B4-BE49-F238E27FC236}">
                <a16:creationId xmlns:a16="http://schemas.microsoft.com/office/drawing/2014/main" id="{6205A8E4-6633-22AF-CD12-7AA613165FAE}"/>
              </a:ext>
            </a:extLst>
          </p:cNvPr>
          <p:cNvSpPr/>
          <p:nvPr/>
        </p:nvSpPr>
        <p:spPr>
          <a:xfrm>
            <a:off x="2761762" y="3149152"/>
            <a:ext cx="6668480" cy="2960984"/>
          </a:xfrm>
          <a:custGeom>
            <a:avLst/>
            <a:gdLst>
              <a:gd name="connsiteX0" fmla="*/ 1035911 w 5790235"/>
              <a:gd name="connsiteY0" fmla="*/ 0 h 2571020"/>
              <a:gd name="connsiteX1" fmla="*/ 1046214 w 5790235"/>
              <a:gd name="connsiteY1" fmla="*/ 7704 h 2571020"/>
              <a:gd name="connsiteX2" fmla="*/ 2895118 w 5790235"/>
              <a:gd name="connsiteY2" fmla="*/ 572466 h 2571020"/>
              <a:gd name="connsiteX3" fmla="*/ 4744021 w 5790235"/>
              <a:gd name="connsiteY3" fmla="*/ 7704 h 2571020"/>
              <a:gd name="connsiteX4" fmla="*/ 4754324 w 5790235"/>
              <a:gd name="connsiteY4" fmla="*/ 0 h 2571020"/>
              <a:gd name="connsiteX5" fmla="*/ 5790235 w 5790235"/>
              <a:gd name="connsiteY5" fmla="*/ 1710580 h 2571020"/>
              <a:gd name="connsiteX6" fmla="*/ 5646173 w 5790235"/>
              <a:gd name="connsiteY6" fmla="*/ 1802936 h 2571020"/>
              <a:gd name="connsiteX7" fmla="*/ 2895118 w 5790235"/>
              <a:gd name="connsiteY7" fmla="*/ 2571020 h 2571020"/>
              <a:gd name="connsiteX8" fmla="*/ 144062 w 5790235"/>
              <a:gd name="connsiteY8" fmla="*/ 1802936 h 2571020"/>
              <a:gd name="connsiteX9" fmla="*/ 0 w 5790235"/>
              <a:gd name="connsiteY9" fmla="*/ 1710580 h 2571020"/>
              <a:gd name="connsiteX10" fmla="*/ 1035911 w 5790235"/>
              <a:gd name="connsiteY10" fmla="*/ 0 h 2571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90235" h="2571020">
                <a:moveTo>
                  <a:pt x="1035911" y="0"/>
                </a:moveTo>
                <a:lnTo>
                  <a:pt x="1046214" y="7704"/>
                </a:lnTo>
                <a:cubicBezTo>
                  <a:pt x="1573995" y="364266"/>
                  <a:pt x="2210243" y="572466"/>
                  <a:pt x="2895118" y="572466"/>
                </a:cubicBezTo>
                <a:cubicBezTo>
                  <a:pt x="3579993" y="572466"/>
                  <a:pt x="4216241" y="364266"/>
                  <a:pt x="4744021" y="7704"/>
                </a:cubicBezTo>
                <a:lnTo>
                  <a:pt x="4754324" y="0"/>
                </a:lnTo>
                <a:lnTo>
                  <a:pt x="5790235" y="1710580"/>
                </a:lnTo>
                <a:lnTo>
                  <a:pt x="5646173" y="1802936"/>
                </a:lnTo>
                <a:cubicBezTo>
                  <a:pt x="4844009" y="2290343"/>
                  <a:pt x="3902341" y="2571020"/>
                  <a:pt x="2895118" y="2571020"/>
                </a:cubicBezTo>
                <a:cubicBezTo>
                  <a:pt x="1887894" y="2571020"/>
                  <a:pt x="946226" y="2290343"/>
                  <a:pt x="144062" y="1802936"/>
                </a:cubicBezTo>
                <a:lnTo>
                  <a:pt x="0" y="1710580"/>
                </a:lnTo>
                <a:lnTo>
                  <a:pt x="1035911" y="0"/>
                </a:lnTo>
                <a:close/>
              </a:path>
            </a:pathLst>
          </a:cu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0" name="Block Arc 19">
            <a:extLst>
              <a:ext uri="{FF2B5EF4-FFF2-40B4-BE49-F238E27FC236}">
                <a16:creationId xmlns:a16="http://schemas.microsoft.com/office/drawing/2014/main" id="{1DF1CEF8-E664-9EB1-5A85-B37332C087EE}"/>
              </a:ext>
            </a:extLst>
          </p:cNvPr>
          <p:cNvSpPr/>
          <p:nvPr/>
        </p:nvSpPr>
        <p:spPr>
          <a:xfrm>
            <a:off x="-376136" y="-6472136"/>
            <a:ext cx="12944272" cy="12944272"/>
          </a:xfrm>
          <a:prstGeom prst="blockArc">
            <a:avLst>
              <a:gd name="adj1" fmla="val 21271358"/>
              <a:gd name="adj2" fmla="val 2076268"/>
              <a:gd name="adj3" fmla="val 5830"/>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Block Arc 20">
            <a:extLst>
              <a:ext uri="{FF2B5EF4-FFF2-40B4-BE49-F238E27FC236}">
                <a16:creationId xmlns:a16="http://schemas.microsoft.com/office/drawing/2014/main" id="{2CF93944-0C4E-BFA8-8D6E-AEB57086F85B}"/>
              </a:ext>
            </a:extLst>
          </p:cNvPr>
          <p:cNvSpPr/>
          <p:nvPr/>
        </p:nvSpPr>
        <p:spPr>
          <a:xfrm flipH="1">
            <a:off x="-376136" y="-6472136"/>
            <a:ext cx="12944272" cy="12944272"/>
          </a:xfrm>
          <a:prstGeom prst="blockArc">
            <a:avLst>
              <a:gd name="adj1" fmla="val 21271358"/>
              <a:gd name="adj2" fmla="val 2076268"/>
              <a:gd name="adj3" fmla="val 5830"/>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Arc 21">
            <a:extLst>
              <a:ext uri="{FF2B5EF4-FFF2-40B4-BE49-F238E27FC236}">
                <a16:creationId xmlns:a16="http://schemas.microsoft.com/office/drawing/2014/main" id="{B3A6CF81-AC22-55F3-DDC5-C174273163BF}"/>
              </a:ext>
            </a:extLst>
          </p:cNvPr>
          <p:cNvSpPr/>
          <p:nvPr/>
        </p:nvSpPr>
        <p:spPr>
          <a:xfrm>
            <a:off x="-222560" y="-6318560"/>
            <a:ext cx="12637120" cy="12637120"/>
          </a:xfrm>
          <a:prstGeom prst="arc">
            <a:avLst>
              <a:gd name="adj1" fmla="val 2269697"/>
              <a:gd name="adj2" fmla="val 8605165"/>
            </a:avLst>
          </a:prstGeom>
          <a:ln>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TextBox 28">
            <a:extLst>
              <a:ext uri="{FF2B5EF4-FFF2-40B4-BE49-F238E27FC236}">
                <a16:creationId xmlns:a16="http://schemas.microsoft.com/office/drawing/2014/main" id="{0192B665-B38B-DA4D-7FFF-E1914E54C04D}"/>
              </a:ext>
            </a:extLst>
          </p:cNvPr>
          <p:cNvSpPr txBox="1"/>
          <p:nvPr/>
        </p:nvSpPr>
        <p:spPr>
          <a:xfrm>
            <a:off x="2856216" y="1838162"/>
            <a:ext cx="6472718" cy="646331"/>
          </a:xfrm>
          <a:prstGeom prst="rect">
            <a:avLst/>
          </a:prstGeom>
          <a:noFill/>
        </p:spPr>
        <p:txBody>
          <a:bodyPr wrap="square">
            <a:spAutoFit/>
          </a:bodyPr>
          <a:lstStyle/>
          <a:p>
            <a:pPr algn="ctr"/>
            <a:r>
              <a:rPr lang="en-US" sz="3600" b="1" dirty="0">
                <a:solidFill>
                  <a:schemeClr val="accent1"/>
                </a:solidFill>
              </a:rPr>
              <a:t>Nm Geo Synthetic</a:t>
            </a:r>
          </a:p>
        </p:txBody>
      </p:sp>
      <p:sp>
        <p:nvSpPr>
          <p:cNvPr id="72" name="Rectangle 71">
            <a:extLst>
              <a:ext uri="{FF2B5EF4-FFF2-40B4-BE49-F238E27FC236}">
                <a16:creationId xmlns:a16="http://schemas.microsoft.com/office/drawing/2014/main" id="{7D28B8D4-4E6E-DDDD-8178-75183B52DCD1}"/>
              </a:ext>
            </a:extLst>
          </p:cNvPr>
          <p:cNvSpPr/>
          <p:nvPr/>
        </p:nvSpPr>
        <p:spPr>
          <a:xfrm flipV="1">
            <a:off x="-14136" y="6766560"/>
            <a:ext cx="12206136" cy="914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4" name="Group 1023">
            <a:extLst>
              <a:ext uri="{FF2B5EF4-FFF2-40B4-BE49-F238E27FC236}">
                <a16:creationId xmlns:a16="http://schemas.microsoft.com/office/drawing/2014/main" id="{42BC2777-D9B9-2C40-6759-99626F49FF47}"/>
              </a:ext>
            </a:extLst>
          </p:cNvPr>
          <p:cNvGrpSpPr/>
          <p:nvPr/>
        </p:nvGrpSpPr>
        <p:grpSpPr>
          <a:xfrm>
            <a:off x="4140200" y="2638069"/>
            <a:ext cx="3911600" cy="551276"/>
            <a:chOff x="4140200" y="2638069"/>
            <a:chExt cx="3911600" cy="551276"/>
          </a:xfrm>
        </p:grpSpPr>
        <p:sp>
          <p:nvSpPr>
            <p:cNvPr id="85" name="Rectangle: Rounded Corners 84">
              <a:extLst>
                <a:ext uri="{FF2B5EF4-FFF2-40B4-BE49-F238E27FC236}">
                  <a16:creationId xmlns:a16="http://schemas.microsoft.com/office/drawing/2014/main" id="{8AAB7663-D6AE-5030-980C-1AEA325A7EDB}"/>
                </a:ext>
              </a:extLst>
            </p:cNvPr>
            <p:cNvSpPr/>
            <p:nvPr/>
          </p:nvSpPr>
          <p:spPr>
            <a:xfrm>
              <a:off x="4140200" y="2638069"/>
              <a:ext cx="3911600" cy="551276"/>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1A04E072-8FB6-F80E-1DEC-716E7DCCB4A2}"/>
                </a:ext>
              </a:extLst>
            </p:cNvPr>
            <p:cNvSpPr txBox="1"/>
            <p:nvPr/>
          </p:nvSpPr>
          <p:spPr>
            <a:xfrm>
              <a:off x="4302760" y="2682875"/>
              <a:ext cx="3586480" cy="461665"/>
            </a:xfrm>
            <a:prstGeom prst="rect">
              <a:avLst/>
            </a:prstGeom>
            <a:noFill/>
          </p:spPr>
          <p:txBody>
            <a:bodyPr wrap="square">
              <a:spAutoFit/>
            </a:bodyPr>
            <a:lstStyle/>
            <a:p>
              <a:pPr algn="ctr"/>
              <a:r>
                <a:rPr lang="en-US" sz="2400" b="1" dirty="0">
                  <a:solidFill>
                    <a:schemeClr val="accent1"/>
                  </a:solidFill>
                </a:rPr>
                <a:t>Contact information</a:t>
              </a:r>
            </a:p>
          </p:txBody>
        </p:sp>
      </p:grpSp>
      <p:pic>
        <p:nvPicPr>
          <p:cNvPr id="25" name="Picture 24">
            <a:extLst>
              <a:ext uri="{FF2B5EF4-FFF2-40B4-BE49-F238E27FC236}">
                <a16:creationId xmlns:a16="http://schemas.microsoft.com/office/drawing/2014/main" id="{6CB864DA-E310-B6F8-C339-4C349BFB5EA3}"/>
              </a:ext>
            </a:extLst>
          </p:cNvPr>
          <p:cNvPicPr>
            <a:picLocks noChangeAspect="1"/>
          </p:cNvPicPr>
          <p:nvPr/>
        </p:nvPicPr>
        <p:blipFill>
          <a:blip r:embed="rId6">
            <a:extLst>
              <a:ext uri="{28A0092B-C50C-407E-A947-70E740481C1C}">
                <a14:useLocalDpi xmlns:a14="http://schemas.microsoft.com/office/drawing/2010/main" val="0"/>
              </a:ext>
            </a:extLst>
          </a:blip>
          <a:srcRect l="9906" t="10905" r="9810" b="10905"/>
          <a:stretch>
            <a:fillRect/>
          </a:stretch>
        </p:blipFill>
        <p:spPr>
          <a:xfrm>
            <a:off x="5220403" y="167114"/>
            <a:ext cx="1751194" cy="1705526"/>
          </a:xfrm>
          <a:prstGeom prst="roundRect">
            <a:avLst>
              <a:gd name="adj" fmla="val 50000"/>
            </a:avLst>
          </a:prstGeom>
          <a:ln>
            <a:noFill/>
          </a:ln>
        </p:spPr>
      </p:pic>
      <p:grpSp>
        <p:nvGrpSpPr>
          <p:cNvPr id="103" name="Group 102">
            <a:extLst>
              <a:ext uri="{FF2B5EF4-FFF2-40B4-BE49-F238E27FC236}">
                <a16:creationId xmlns:a16="http://schemas.microsoft.com/office/drawing/2014/main" id="{B8EFB66D-EF4E-5B18-AC97-E53231F05BDF}"/>
              </a:ext>
            </a:extLst>
          </p:cNvPr>
          <p:cNvGrpSpPr/>
          <p:nvPr/>
        </p:nvGrpSpPr>
        <p:grpSpPr>
          <a:xfrm>
            <a:off x="-2" y="5660019"/>
            <a:ext cx="3224524" cy="950246"/>
            <a:chOff x="-2" y="5660019"/>
            <a:chExt cx="3224524" cy="950246"/>
          </a:xfrm>
        </p:grpSpPr>
        <p:sp>
          <p:nvSpPr>
            <p:cNvPr id="104" name="Rectangle: Top Corners Rounded 103">
              <a:extLst>
                <a:ext uri="{FF2B5EF4-FFF2-40B4-BE49-F238E27FC236}">
                  <a16:creationId xmlns:a16="http://schemas.microsoft.com/office/drawing/2014/main" id="{84A95991-FBEF-5131-3ED4-B7CB50BB7CD5}"/>
                </a:ext>
              </a:extLst>
            </p:cNvPr>
            <p:cNvSpPr/>
            <p:nvPr/>
          </p:nvSpPr>
          <p:spPr>
            <a:xfrm rot="5400000">
              <a:off x="1137137" y="4522880"/>
              <a:ext cx="950246" cy="3224523"/>
            </a:xfrm>
            <a:prstGeom prst="round2SameRect">
              <a:avLst>
                <a:gd name="adj1" fmla="val 50000"/>
                <a:gd name="adj2" fmla="val 0"/>
              </a:avLst>
            </a:prstGeom>
            <a:solidFill>
              <a:srgbClr val="F6F5F4"/>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TextBox 104">
              <a:extLst>
                <a:ext uri="{FF2B5EF4-FFF2-40B4-BE49-F238E27FC236}">
                  <a16:creationId xmlns:a16="http://schemas.microsoft.com/office/drawing/2014/main" id="{B5EF0A74-0A66-B23C-CF84-1184D0D8721F}"/>
                </a:ext>
              </a:extLst>
            </p:cNvPr>
            <p:cNvSpPr txBox="1"/>
            <p:nvPr/>
          </p:nvSpPr>
          <p:spPr>
            <a:xfrm>
              <a:off x="228600" y="5712741"/>
              <a:ext cx="2578100" cy="246221"/>
            </a:xfrm>
            <a:prstGeom prst="rect">
              <a:avLst/>
            </a:prstGeom>
            <a:noFill/>
          </p:spPr>
          <p:txBody>
            <a:bodyPr wrap="square">
              <a:spAutoFit/>
            </a:bodyPr>
            <a:lstStyle/>
            <a:p>
              <a:r>
                <a:rPr lang="en-US" sz="1000" b="1" dirty="0">
                  <a:solidFill>
                    <a:schemeClr val="accent1"/>
                  </a:solidFill>
                </a:rPr>
                <a:t>NM Geo Synthetic</a:t>
              </a:r>
            </a:p>
          </p:txBody>
        </p:sp>
        <p:sp>
          <p:nvSpPr>
            <p:cNvPr id="106" name="TextBox 105">
              <a:extLst>
                <a:ext uri="{FF2B5EF4-FFF2-40B4-BE49-F238E27FC236}">
                  <a16:creationId xmlns:a16="http://schemas.microsoft.com/office/drawing/2014/main" id="{F67F31EB-88B1-CA81-F2F9-CA9DDB75A8E5}"/>
                </a:ext>
              </a:extLst>
            </p:cNvPr>
            <p:cNvSpPr txBox="1"/>
            <p:nvPr/>
          </p:nvSpPr>
          <p:spPr>
            <a:xfrm>
              <a:off x="495442" y="5915998"/>
              <a:ext cx="2729080" cy="230832"/>
            </a:xfrm>
            <a:prstGeom prst="rect">
              <a:avLst/>
            </a:prstGeom>
            <a:noFill/>
          </p:spPr>
          <p:txBody>
            <a:bodyPr wrap="square">
              <a:spAutoFit/>
            </a:bodyPr>
            <a:lstStyle/>
            <a:p>
              <a:r>
                <a:rPr lang="en-US" sz="900" dirty="0"/>
                <a:t>12-C, LDA Avenue, Phase-1, Lahore, Pakistan</a:t>
              </a:r>
            </a:p>
          </p:txBody>
        </p:sp>
        <p:sp>
          <p:nvSpPr>
            <p:cNvPr id="107" name="Oval 106">
              <a:extLst>
                <a:ext uri="{FF2B5EF4-FFF2-40B4-BE49-F238E27FC236}">
                  <a16:creationId xmlns:a16="http://schemas.microsoft.com/office/drawing/2014/main" id="{CE44632A-52B6-387B-CC37-1DACDC220552}"/>
                </a:ext>
              </a:extLst>
            </p:cNvPr>
            <p:cNvSpPr/>
            <p:nvPr/>
          </p:nvSpPr>
          <p:spPr>
            <a:xfrm>
              <a:off x="325437" y="5946412"/>
              <a:ext cx="170004" cy="17000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TextBox 107">
              <a:extLst>
                <a:ext uri="{FF2B5EF4-FFF2-40B4-BE49-F238E27FC236}">
                  <a16:creationId xmlns:a16="http://schemas.microsoft.com/office/drawing/2014/main" id="{0B2ECCD7-7864-E354-81FD-0CD7C6CE75BD}"/>
                </a:ext>
              </a:extLst>
            </p:cNvPr>
            <p:cNvSpPr txBox="1"/>
            <p:nvPr/>
          </p:nvSpPr>
          <p:spPr>
            <a:xfrm>
              <a:off x="495442" y="6135142"/>
              <a:ext cx="2729080" cy="230832"/>
            </a:xfrm>
            <a:prstGeom prst="rect">
              <a:avLst/>
            </a:prstGeom>
            <a:noFill/>
          </p:spPr>
          <p:txBody>
            <a:bodyPr wrap="square">
              <a:spAutoFit/>
            </a:bodyPr>
            <a:lstStyle/>
            <a:p>
              <a:r>
                <a:rPr lang="en-US" sz="900" dirty="0"/>
                <a:t>+92 312 9848 849, +92 316 5620 346</a:t>
              </a:r>
            </a:p>
          </p:txBody>
        </p:sp>
        <p:sp>
          <p:nvSpPr>
            <p:cNvPr id="109" name="Oval 108">
              <a:extLst>
                <a:ext uri="{FF2B5EF4-FFF2-40B4-BE49-F238E27FC236}">
                  <a16:creationId xmlns:a16="http://schemas.microsoft.com/office/drawing/2014/main" id="{44C037AE-C58C-24E9-8E8D-5A9CC87333A4}"/>
                </a:ext>
              </a:extLst>
            </p:cNvPr>
            <p:cNvSpPr/>
            <p:nvPr/>
          </p:nvSpPr>
          <p:spPr>
            <a:xfrm>
              <a:off x="325437" y="6165556"/>
              <a:ext cx="170004" cy="17000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TextBox 109">
              <a:hlinkClick r:id="rId7"/>
              <a:extLst>
                <a:ext uri="{FF2B5EF4-FFF2-40B4-BE49-F238E27FC236}">
                  <a16:creationId xmlns:a16="http://schemas.microsoft.com/office/drawing/2014/main" id="{C71EC789-5E9F-F542-DAF9-82BF508F90A6}"/>
                </a:ext>
              </a:extLst>
            </p:cNvPr>
            <p:cNvSpPr txBox="1"/>
            <p:nvPr/>
          </p:nvSpPr>
          <p:spPr>
            <a:xfrm>
              <a:off x="495442" y="6354287"/>
              <a:ext cx="2729080" cy="230832"/>
            </a:xfrm>
            <a:prstGeom prst="rect">
              <a:avLst/>
            </a:prstGeom>
            <a:noFill/>
          </p:spPr>
          <p:txBody>
            <a:bodyPr wrap="square">
              <a:spAutoFit/>
            </a:bodyPr>
            <a:lstStyle/>
            <a:p>
              <a:r>
                <a:rPr lang="en-US" sz="900" dirty="0"/>
                <a:t>www.nmgeosynthetic.com</a:t>
              </a:r>
            </a:p>
          </p:txBody>
        </p:sp>
        <p:sp>
          <p:nvSpPr>
            <p:cNvPr id="111" name="Oval 110">
              <a:hlinkClick r:id="rId7"/>
              <a:extLst>
                <a:ext uri="{FF2B5EF4-FFF2-40B4-BE49-F238E27FC236}">
                  <a16:creationId xmlns:a16="http://schemas.microsoft.com/office/drawing/2014/main" id="{9D01940D-F79E-6D13-B598-084D9078BC4D}"/>
                </a:ext>
              </a:extLst>
            </p:cNvPr>
            <p:cNvSpPr/>
            <p:nvPr/>
          </p:nvSpPr>
          <p:spPr>
            <a:xfrm>
              <a:off x="325437" y="6384701"/>
              <a:ext cx="170004" cy="17000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 name="Graphic 111">
              <a:extLst>
                <a:ext uri="{FF2B5EF4-FFF2-40B4-BE49-F238E27FC236}">
                  <a16:creationId xmlns:a16="http://schemas.microsoft.com/office/drawing/2014/main" id="{00EA5BE2-B3F7-1FA5-186B-6625B9592557}"/>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145" r="-145"/>
            <a:stretch>
              <a:fillRect/>
            </a:stretch>
          </p:blipFill>
          <p:spPr>
            <a:xfrm>
              <a:off x="364719" y="5985694"/>
              <a:ext cx="91440" cy="91440"/>
            </a:xfrm>
            <a:prstGeom prst="rect">
              <a:avLst/>
            </a:prstGeom>
          </p:spPr>
        </p:pic>
        <p:pic>
          <p:nvPicPr>
            <p:cNvPr id="113" name="Graphic 112">
              <a:extLst>
                <a:ext uri="{FF2B5EF4-FFF2-40B4-BE49-F238E27FC236}">
                  <a16:creationId xmlns:a16="http://schemas.microsoft.com/office/drawing/2014/main" id="{39159509-8EFF-85FE-D393-419EED21F117}"/>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a:stretch>
              <a:fillRect/>
            </a:stretch>
          </p:blipFill>
          <p:spPr>
            <a:xfrm>
              <a:off x="364719" y="6204838"/>
              <a:ext cx="91440" cy="91440"/>
            </a:xfrm>
            <a:prstGeom prst="rect">
              <a:avLst/>
            </a:prstGeom>
          </p:spPr>
        </p:pic>
        <p:pic>
          <p:nvPicPr>
            <p:cNvPr id="114" name="Graphic 113">
              <a:hlinkClick r:id="rId7"/>
              <a:extLst>
                <a:ext uri="{FF2B5EF4-FFF2-40B4-BE49-F238E27FC236}">
                  <a16:creationId xmlns:a16="http://schemas.microsoft.com/office/drawing/2014/main" id="{62112703-B4F7-F744-80F2-1B23FF9BF261}"/>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a:stretch>
              <a:fillRect/>
            </a:stretch>
          </p:blipFill>
          <p:spPr>
            <a:xfrm>
              <a:off x="364719" y="6423983"/>
              <a:ext cx="91440" cy="91440"/>
            </a:xfrm>
            <a:prstGeom prst="rect">
              <a:avLst/>
            </a:prstGeom>
          </p:spPr>
        </p:pic>
      </p:grpSp>
      <p:sp>
        <p:nvSpPr>
          <p:cNvPr id="115" name="Rectangle 114">
            <a:extLst>
              <a:ext uri="{FF2B5EF4-FFF2-40B4-BE49-F238E27FC236}">
                <a16:creationId xmlns:a16="http://schemas.microsoft.com/office/drawing/2014/main" id="{E8109958-269F-4035-5CD6-F3F7D094A5A3}"/>
              </a:ext>
            </a:extLst>
          </p:cNvPr>
          <p:cNvSpPr/>
          <p:nvPr/>
        </p:nvSpPr>
        <p:spPr>
          <a:xfrm flipV="1">
            <a:off x="-14136" y="6766560"/>
            <a:ext cx="12206136" cy="914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a:extLst>
              <a:ext uri="{FF2B5EF4-FFF2-40B4-BE49-F238E27FC236}">
                <a16:creationId xmlns:a16="http://schemas.microsoft.com/office/drawing/2014/main" id="{DB9EC550-48CF-61F8-4619-E59C0C71BE1F}"/>
              </a:ext>
            </a:extLst>
          </p:cNvPr>
          <p:cNvGrpSpPr/>
          <p:nvPr/>
        </p:nvGrpSpPr>
        <p:grpSpPr>
          <a:xfrm flipH="1">
            <a:off x="8967476" y="5660019"/>
            <a:ext cx="3224524" cy="950246"/>
            <a:chOff x="-2" y="5660019"/>
            <a:chExt cx="3224524" cy="950246"/>
          </a:xfrm>
        </p:grpSpPr>
        <p:sp>
          <p:nvSpPr>
            <p:cNvPr id="117" name="Rectangle: Top Corners Rounded 116">
              <a:extLst>
                <a:ext uri="{FF2B5EF4-FFF2-40B4-BE49-F238E27FC236}">
                  <a16:creationId xmlns:a16="http://schemas.microsoft.com/office/drawing/2014/main" id="{38DA383C-8E4F-A334-F4E5-BDF304DE5948}"/>
                </a:ext>
              </a:extLst>
            </p:cNvPr>
            <p:cNvSpPr/>
            <p:nvPr/>
          </p:nvSpPr>
          <p:spPr>
            <a:xfrm rot="5400000">
              <a:off x="1137137" y="4522880"/>
              <a:ext cx="950246" cy="3224523"/>
            </a:xfrm>
            <a:prstGeom prst="round2SameRect">
              <a:avLst>
                <a:gd name="adj1" fmla="val 50000"/>
                <a:gd name="adj2" fmla="val 0"/>
              </a:avLst>
            </a:prstGeom>
            <a:solidFill>
              <a:srgbClr val="F6F5F4"/>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extBox 117">
              <a:extLst>
                <a:ext uri="{FF2B5EF4-FFF2-40B4-BE49-F238E27FC236}">
                  <a16:creationId xmlns:a16="http://schemas.microsoft.com/office/drawing/2014/main" id="{584D3CA0-2DFE-080C-1510-C29497B66EA1}"/>
                </a:ext>
              </a:extLst>
            </p:cNvPr>
            <p:cNvSpPr txBox="1"/>
            <p:nvPr/>
          </p:nvSpPr>
          <p:spPr>
            <a:xfrm>
              <a:off x="495442" y="5712741"/>
              <a:ext cx="2578100" cy="246221"/>
            </a:xfrm>
            <a:prstGeom prst="rect">
              <a:avLst/>
            </a:prstGeom>
            <a:noFill/>
          </p:spPr>
          <p:txBody>
            <a:bodyPr wrap="square">
              <a:spAutoFit/>
            </a:bodyPr>
            <a:lstStyle/>
            <a:p>
              <a:pPr algn="r"/>
              <a:r>
                <a:rPr lang="en-US" sz="1000" b="1" dirty="0">
                  <a:solidFill>
                    <a:schemeClr val="accent1"/>
                  </a:solidFill>
                </a:rPr>
                <a:t>Nayyer Industries PVT. LTD.</a:t>
              </a:r>
            </a:p>
          </p:txBody>
        </p:sp>
        <p:sp>
          <p:nvSpPr>
            <p:cNvPr id="119" name="TextBox 118">
              <a:extLst>
                <a:ext uri="{FF2B5EF4-FFF2-40B4-BE49-F238E27FC236}">
                  <a16:creationId xmlns:a16="http://schemas.microsoft.com/office/drawing/2014/main" id="{8D92F465-4908-EF32-4236-4A50C6213801}"/>
                </a:ext>
              </a:extLst>
            </p:cNvPr>
            <p:cNvSpPr txBox="1"/>
            <p:nvPr/>
          </p:nvSpPr>
          <p:spPr>
            <a:xfrm>
              <a:off x="495442" y="5915998"/>
              <a:ext cx="2729080" cy="230832"/>
            </a:xfrm>
            <a:prstGeom prst="rect">
              <a:avLst/>
            </a:prstGeom>
            <a:noFill/>
          </p:spPr>
          <p:txBody>
            <a:bodyPr wrap="square">
              <a:spAutoFit/>
            </a:bodyPr>
            <a:lstStyle/>
            <a:p>
              <a:pPr algn="r"/>
              <a:r>
                <a:rPr lang="sv-SE" sz="900" dirty="0"/>
                <a:t>21, Block N, Gulberg 2, Lahore, Pakistan</a:t>
              </a:r>
              <a:endParaRPr lang="en-US" sz="900" dirty="0"/>
            </a:p>
          </p:txBody>
        </p:sp>
        <p:sp>
          <p:nvSpPr>
            <p:cNvPr id="120" name="Oval 119">
              <a:extLst>
                <a:ext uri="{FF2B5EF4-FFF2-40B4-BE49-F238E27FC236}">
                  <a16:creationId xmlns:a16="http://schemas.microsoft.com/office/drawing/2014/main" id="{025DAF73-9F9C-927D-059C-E756E7A89BE7}"/>
                </a:ext>
              </a:extLst>
            </p:cNvPr>
            <p:cNvSpPr/>
            <p:nvPr/>
          </p:nvSpPr>
          <p:spPr>
            <a:xfrm>
              <a:off x="325437" y="5946412"/>
              <a:ext cx="170004" cy="17000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TextBox 120">
              <a:extLst>
                <a:ext uri="{FF2B5EF4-FFF2-40B4-BE49-F238E27FC236}">
                  <a16:creationId xmlns:a16="http://schemas.microsoft.com/office/drawing/2014/main" id="{B642A47C-647B-D953-31D6-ECF6916916E6}"/>
                </a:ext>
              </a:extLst>
            </p:cNvPr>
            <p:cNvSpPr txBox="1"/>
            <p:nvPr/>
          </p:nvSpPr>
          <p:spPr>
            <a:xfrm>
              <a:off x="495442" y="6135142"/>
              <a:ext cx="2729080" cy="230832"/>
            </a:xfrm>
            <a:prstGeom prst="rect">
              <a:avLst/>
            </a:prstGeom>
            <a:noFill/>
          </p:spPr>
          <p:txBody>
            <a:bodyPr wrap="square">
              <a:spAutoFit/>
            </a:bodyPr>
            <a:lstStyle/>
            <a:p>
              <a:pPr algn="r"/>
              <a:r>
                <a:rPr lang="en-US" sz="900" dirty="0"/>
                <a:t>+92 42 357168068, +92 42 357164379</a:t>
              </a:r>
            </a:p>
          </p:txBody>
        </p:sp>
        <p:sp>
          <p:nvSpPr>
            <p:cNvPr id="122" name="Oval 121">
              <a:extLst>
                <a:ext uri="{FF2B5EF4-FFF2-40B4-BE49-F238E27FC236}">
                  <a16:creationId xmlns:a16="http://schemas.microsoft.com/office/drawing/2014/main" id="{545D30E7-071A-E10D-1576-D08542C089FB}"/>
                </a:ext>
              </a:extLst>
            </p:cNvPr>
            <p:cNvSpPr/>
            <p:nvPr/>
          </p:nvSpPr>
          <p:spPr>
            <a:xfrm>
              <a:off x="325437" y="6165556"/>
              <a:ext cx="170004" cy="17000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TextBox 122">
              <a:hlinkClick r:id="rId14"/>
              <a:extLst>
                <a:ext uri="{FF2B5EF4-FFF2-40B4-BE49-F238E27FC236}">
                  <a16:creationId xmlns:a16="http://schemas.microsoft.com/office/drawing/2014/main" id="{58B84320-18F8-3392-89BC-8BA246D3A006}"/>
                </a:ext>
              </a:extLst>
            </p:cNvPr>
            <p:cNvSpPr txBox="1"/>
            <p:nvPr/>
          </p:nvSpPr>
          <p:spPr>
            <a:xfrm>
              <a:off x="495442" y="6354287"/>
              <a:ext cx="2729080" cy="230832"/>
            </a:xfrm>
            <a:prstGeom prst="rect">
              <a:avLst/>
            </a:prstGeom>
            <a:noFill/>
          </p:spPr>
          <p:txBody>
            <a:bodyPr wrap="square">
              <a:spAutoFit/>
            </a:bodyPr>
            <a:lstStyle/>
            <a:p>
              <a:pPr algn="r"/>
              <a:r>
                <a:rPr lang="en-US" sz="900" dirty="0"/>
                <a:t>www.nayyerindustries.com</a:t>
              </a:r>
            </a:p>
          </p:txBody>
        </p:sp>
        <p:sp>
          <p:nvSpPr>
            <p:cNvPr id="124" name="Oval 123">
              <a:hlinkClick r:id="rId14"/>
              <a:extLst>
                <a:ext uri="{FF2B5EF4-FFF2-40B4-BE49-F238E27FC236}">
                  <a16:creationId xmlns:a16="http://schemas.microsoft.com/office/drawing/2014/main" id="{7E6B1C8A-48EB-7BE6-57A6-F8499D110C86}"/>
                </a:ext>
              </a:extLst>
            </p:cNvPr>
            <p:cNvSpPr/>
            <p:nvPr/>
          </p:nvSpPr>
          <p:spPr>
            <a:xfrm>
              <a:off x="325437" y="6384701"/>
              <a:ext cx="170004" cy="17000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5" name="Graphic 124">
              <a:extLst>
                <a:ext uri="{FF2B5EF4-FFF2-40B4-BE49-F238E27FC236}">
                  <a16:creationId xmlns:a16="http://schemas.microsoft.com/office/drawing/2014/main" id="{DFD51478-C574-A552-07CA-A5ED2C7325F5}"/>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145" r="-145"/>
            <a:stretch>
              <a:fillRect/>
            </a:stretch>
          </p:blipFill>
          <p:spPr>
            <a:xfrm>
              <a:off x="364719" y="5985694"/>
              <a:ext cx="91440" cy="91440"/>
            </a:xfrm>
            <a:prstGeom prst="rect">
              <a:avLst/>
            </a:prstGeom>
          </p:spPr>
        </p:pic>
        <p:pic>
          <p:nvPicPr>
            <p:cNvPr id="126" name="Graphic 125">
              <a:extLst>
                <a:ext uri="{FF2B5EF4-FFF2-40B4-BE49-F238E27FC236}">
                  <a16:creationId xmlns:a16="http://schemas.microsoft.com/office/drawing/2014/main" id="{A1642FC7-7BB8-D3F6-D2A6-D1413C6F3EA3}"/>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a:stretch>
              <a:fillRect/>
            </a:stretch>
          </p:blipFill>
          <p:spPr>
            <a:xfrm>
              <a:off x="364719" y="6204838"/>
              <a:ext cx="91440" cy="91440"/>
            </a:xfrm>
            <a:prstGeom prst="rect">
              <a:avLst/>
            </a:prstGeom>
          </p:spPr>
        </p:pic>
        <p:pic>
          <p:nvPicPr>
            <p:cNvPr id="127" name="Graphic 126">
              <a:hlinkClick r:id="rId14"/>
              <a:extLst>
                <a:ext uri="{FF2B5EF4-FFF2-40B4-BE49-F238E27FC236}">
                  <a16:creationId xmlns:a16="http://schemas.microsoft.com/office/drawing/2014/main" id="{3162DFB0-13A5-9227-B3A9-26F3307D94DF}"/>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a:stretch>
              <a:fillRect/>
            </a:stretch>
          </p:blipFill>
          <p:spPr>
            <a:xfrm>
              <a:off x="364719" y="6423983"/>
              <a:ext cx="91440" cy="91440"/>
            </a:xfrm>
            <a:prstGeom prst="rect">
              <a:avLst/>
            </a:prstGeom>
          </p:spPr>
        </p:pic>
      </p:grpSp>
    </p:spTree>
    <p:extLst>
      <p:ext uri="{BB962C8B-B14F-4D97-AF65-F5344CB8AC3E}">
        <p14:creationId xmlns:p14="http://schemas.microsoft.com/office/powerpoint/2010/main" val="650950381"/>
      </p:ext>
    </p:extLst>
  </p:cSld>
  <p:clrMapOvr>
    <a:masterClrMapping/>
  </p:clrMapOvr>
</p:sld>
</file>

<file path=ppt/theme/theme1.xml><?xml version="1.0" encoding="utf-8"?>
<a:theme xmlns:a="http://schemas.openxmlformats.org/drawingml/2006/main" name="Office Theme">
  <a:themeElements>
    <a:clrScheme name="Custom 1867">
      <a:dk1>
        <a:sysClr val="windowText" lastClr="000000"/>
      </a:dk1>
      <a:lt1>
        <a:sysClr val="window" lastClr="FFFFFF"/>
      </a:lt1>
      <a:dk2>
        <a:srgbClr val="44546A"/>
      </a:dk2>
      <a:lt2>
        <a:srgbClr val="E7E6E6"/>
      </a:lt2>
      <a:accent1>
        <a:srgbClr val="111E31"/>
      </a:accent1>
      <a:accent2>
        <a:srgbClr val="F08700"/>
      </a:accent2>
      <a:accent3>
        <a:srgbClr val="111E31"/>
      </a:accent3>
      <a:accent4>
        <a:srgbClr val="F08700"/>
      </a:accent4>
      <a:accent5>
        <a:srgbClr val="F6F5F4"/>
      </a:accent5>
      <a:accent6>
        <a:srgbClr val="70AD47"/>
      </a:accent6>
      <a:hlink>
        <a:srgbClr val="0563C1"/>
      </a:hlink>
      <a:folHlink>
        <a:srgbClr val="954F72"/>
      </a:folHlink>
    </a:clrScheme>
    <a:fontScheme name="Custom 1209">
      <a:majorFont>
        <a:latin typeface="Plus Jakarta Sans"/>
        <a:ea typeface=""/>
        <a:cs typeface=""/>
      </a:majorFont>
      <a:minorFont>
        <a:latin typeface="Plus Jakart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TotalTime>
  <Words>926</Words>
  <Application>Microsoft Office PowerPoint</Application>
  <PresentationFormat>Widescreen</PresentationFormat>
  <Paragraphs>101</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Manrope</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pc on hy</dc:creator>
  <cp:lastModifiedBy>Hakeem Luqman</cp:lastModifiedBy>
  <cp:revision>23</cp:revision>
  <dcterms:created xsi:type="dcterms:W3CDTF">2025-10-21T05:47:39Z</dcterms:created>
  <dcterms:modified xsi:type="dcterms:W3CDTF">2025-10-24T13:48:32Z</dcterms:modified>
</cp:coreProperties>
</file>